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5" r:id="rId4"/>
    <p:sldId id="266" r:id="rId5"/>
    <p:sldId id="264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EFE"/>
    <a:srgbClr val="016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74"/>
  </p:normalViewPr>
  <p:slideViewPr>
    <p:cSldViewPr snapToGrid="0" showGuides="1">
      <p:cViewPr varScale="1">
        <p:scale>
          <a:sx n="80" d="100"/>
          <a:sy n="80" d="100"/>
        </p:scale>
        <p:origin x="588" y="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1599-7532-463B-A0F2-BE7FDDA016D6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B78D-A857-49A8-B0FC-7ECFD8995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Predictability is a result of earlier flight planning based on fully shared information on trajectories and airspace capacities.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6B78D-A857-49A8-B0FC-7ECFD8995A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5198" t="4212" r="521" b="17628"/>
          <a:stretch/>
        </p:blipFill>
        <p:spPr>
          <a:xfrm>
            <a:off x="-62457" y="-131508"/>
            <a:ext cx="12389005" cy="7192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2256" y="2503487"/>
            <a:ext cx="8867775" cy="1006475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Webinar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2256" y="3602039"/>
            <a:ext cx="6059261" cy="595312"/>
          </a:xfrm>
        </p:spPr>
        <p:txBody>
          <a:bodyPr>
            <a:normAutofit/>
          </a:bodyPr>
          <a:lstStyle>
            <a:lvl1pPr marL="0" indent="0" algn="l">
              <a:buNone/>
              <a:defRPr sz="36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the speaker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91" y="385011"/>
            <a:ext cx="1793347" cy="1046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8" y="5519420"/>
            <a:ext cx="1747700" cy="1019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9" y="1484850"/>
            <a:ext cx="3260488" cy="19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9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userDrawn="1">
          <p15:clr>
            <a:srgbClr val="FBAE40"/>
          </p15:clr>
        </p15:guide>
        <p15:guide id="4" orient="horz" userDrawn="1">
          <p15:clr>
            <a:srgbClr val="FBAE40"/>
          </p15:clr>
        </p15:guide>
        <p15:guide id="6" orient="horz" pos="4320" userDrawn="1">
          <p15:clr>
            <a:srgbClr val="FBAE40"/>
          </p15:clr>
        </p15:guide>
        <p15:guide id="7" pos="76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019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46AEAAF1-46DE-4ADF-B206-6D96CF046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81" y="487212"/>
            <a:ext cx="1638425" cy="4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6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4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9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9CF9-30F5-45C6-9E71-86DFC1E400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3B07C-CF1A-495C-A2C4-D3AC6D93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6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/>
          <a:srcRect t="26933" b="24958"/>
          <a:stretch/>
        </p:blipFill>
        <p:spPr>
          <a:xfrm>
            <a:off x="0" y="6130887"/>
            <a:ext cx="12192000" cy="7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165B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ization.adapt-h2020.eu/" TargetMode="External"/><Relationship Id="rId2" Type="http://schemas.openxmlformats.org/officeDocument/2006/relationships/hyperlink" Target="https://adapt-h2020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815C4-B8F7-44C3-BDE1-79050479CFE8}"/>
              </a:ext>
            </a:extLst>
          </p:cNvPr>
          <p:cNvSpPr txBox="1"/>
          <p:nvPr/>
        </p:nvSpPr>
        <p:spPr>
          <a:xfrm>
            <a:off x="2816352" y="2625344"/>
            <a:ext cx="812074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ADAPT Advanced prediction models for flexible </a:t>
            </a:r>
          </a:p>
          <a:p>
            <a:r>
              <a:rPr lang="en-GB" sz="3200" dirty="0">
                <a:solidFill>
                  <a:schemeClr val="bg1"/>
                </a:solidFill>
              </a:rPr>
              <a:t>trajectory-based operations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05409-8859-484E-BA5F-D9FA03898E8D}"/>
              </a:ext>
            </a:extLst>
          </p:cNvPr>
          <p:cNvSpPr txBox="1"/>
          <p:nvPr/>
        </p:nvSpPr>
        <p:spPr>
          <a:xfrm>
            <a:off x="3239008" y="4511040"/>
            <a:ext cx="324774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Tatjana Bolic, Lorenzo Castelli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Università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degli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Studi</a:t>
            </a:r>
            <a:r>
              <a:rPr lang="en-GB" dirty="0">
                <a:solidFill>
                  <a:schemeClr val="bg1"/>
                </a:solidFill>
              </a:rPr>
              <a:t> di Trieste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15 June 2020</a:t>
            </a:r>
          </a:p>
        </p:txBody>
      </p:sp>
    </p:spTree>
    <p:extLst>
      <p:ext uri="{BB962C8B-B14F-4D97-AF65-F5344CB8AC3E}">
        <p14:creationId xmlns:p14="http://schemas.microsoft.com/office/powerpoint/2010/main" val="275612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BDA8-95A9-4E3D-B73E-217A0BBD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4B52-97D3-4073-A2B7-27A02293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93081" cy="2136775"/>
          </a:xfrm>
        </p:spPr>
        <p:txBody>
          <a:bodyPr>
            <a:normAutofit/>
          </a:bodyPr>
          <a:lstStyle/>
          <a:p>
            <a:r>
              <a:rPr lang="en-US" dirty="0"/>
              <a:t>Models work on this scale</a:t>
            </a:r>
          </a:p>
          <a:p>
            <a:r>
              <a:rPr lang="en-US" dirty="0"/>
              <a:t>Acceptably fast for strategic/pre-tactical time horizon</a:t>
            </a:r>
          </a:p>
          <a:p>
            <a:r>
              <a:rPr lang="en-US" dirty="0"/>
              <a:t> What can we see from them?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04E73-3B21-4AEC-B3B2-7CF293A5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233" y="2752261"/>
            <a:ext cx="2956837" cy="194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480D1-5733-4601-8609-A3D5844F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40" y="3838882"/>
            <a:ext cx="1134789" cy="1662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22E740-93AA-45D0-B9B2-4C6BD0D5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334" y="4298949"/>
            <a:ext cx="1975466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5433-3046-4C8B-918E-71928D8D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visualisation</a:t>
            </a:r>
            <a:r>
              <a:rPr lang="en-US" dirty="0"/>
              <a:t> tool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51B7-88A6-4864-80E9-880251516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Key concepts:</a:t>
            </a:r>
          </a:p>
          <a:p>
            <a:endParaRPr lang="en-GB" b="1" dirty="0"/>
          </a:p>
          <a:p>
            <a:r>
              <a:rPr lang="en-GB" b="1" dirty="0"/>
              <a:t>Constrained flight</a:t>
            </a:r>
            <a:r>
              <a:rPr lang="en-GB" dirty="0"/>
              <a:t> - the duration of its TWs is shorter than the maximum allowed duration (15 min)</a:t>
            </a:r>
          </a:p>
          <a:p>
            <a:endParaRPr lang="en-GB" dirty="0"/>
          </a:p>
          <a:p>
            <a:r>
              <a:rPr lang="en-GB" b="1" dirty="0"/>
              <a:t>Saturated (critical) sector-hour</a:t>
            </a:r>
            <a:r>
              <a:rPr lang="en-GB" dirty="0"/>
              <a:t> - the capacity limit has been reached</a:t>
            </a:r>
          </a:p>
          <a:p>
            <a:endParaRPr lang="en-GB" dirty="0"/>
          </a:p>
          <a:p>
            <a:r>
              <a:rPr lang="en-GB" b="1" dirty="0"/>
              <a:t>Criticality index</a:t>
            </a:r>
            <a:r>
              <a:rPr lang="en-GB" dirty="0"/>
              <a:t>  - measures the degree of criticality of a sector-hour as the total additional number of the time periods that all flights constrained by the same sector-hour would have if it had sufficient capacity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3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376-5A88-452F-B302-A70C9DD9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74ED-C854-4909-8870-046682BEA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4415C-0CD0-46BB-87F4-329B8289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1" y="466468"/>
            <a:ext cx="8304018" cy="54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7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7729-0603-4267-954F-5E4FF011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E4E47-15C8-4B42-AA30-837C6D90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project website:</a:t>
            </a:r>
          </a:p>
          <a:p>
            <a:pPr lvl="1"/>
            <a:r>
              <a:rPr lang="en-GB" dirty="0">
                <a:hlinkClick r:id="rId2"/>
              </a:rPr>
              <a:t>https://adapt-h2020.eu/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ADAPT Data Visualisation Tool:</a:t>
            </a:r>
          </a:p>
          <a:p>
            <a:pPr lvl="1"/>
            <a:r>
              <a:rPr lang="en-GB" dirty="0">
                <a:hlinkClick r:id="rId3"/>
              </a:rPr>
              <a:t>https://visualization.adapt-h2020.eu/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Tatjana Bolic – tbolic@units.it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51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1FAF-63D3-478B-9D4B-62260102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4F05AD-F3FC-405D-ADB9-72502D7A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767"/>
          </a:xfrm>
        </p:spPr>
        <p:txBody>
          <a:bodyPr>
            <a:normAutofit/>
          </a:bodyPr>
          <a:lstStyle/>
          <a:p>
            <a:r>
              <a:rPr lang="en-US" dirty="0"/>
              <a:t>Current flight and capacity planning </a:t>
            </a:r>
          </a:p>
          <a:p>
            <a:r>
              <a:rPr lang="en-US" dirty="0"/>
              <a:t>ADAPT objectives</a:t>
            </a:r>
          </a:p>
          <a:p>
            <a:r>
              <a:rPr lang="en-US" dirty="0"/>
              <a:t>Models and model testing</a:t>
            </a:r>
          </a:p>
          <a:p>
            <a:r>
              <a:rPr lang="en-US" dirty="0"/>
              <a:t>Data </a:t>
            </a:r>
            <a:r>
              <a:rPr lang="en-US" dirty="0" err="1"/>
              <a:t>Visualisation</a:t>
            </a:r>
            <a:r>
              <a:rPr lang="en-US" dirty="0"/>
              <a:t> Tool</a:t>
            </a:r>
            <a:endParaRPr lang="en-GB" dirty="0"/>
          </a:p>
        </p:txBody>
      </p:sp>
      <p:pic>
        <p:nvPicPr>
          <p:cNvPr id="14" name="Immagine 20">
            <a:extLst>
              <a:ext uri="{FF2B5EF4-FFF2-40B4-BE49-F238E27FC236}">
                <a16:creationId xmlns:a16="http://schemas.microsoft.com/office/drawing/2014/main" id="{AEDDB0E9-17CF-4DB0-BB49-650F8F87DA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47" y="4747837"/>
            <a:ext cx="1596148" cy="433121"/>
          </a:xfrm>
          <a:prstGeom prst="rect">
            <a:avLst/>
          </a:prstGeom>
        </p:spPr>
      </p:pic>
      <p:pic>
        <p:nvPicPr>
          <p:cNvPr id="15" name="Immagine 19">
            <a:extLst>
              <a:ext uri="{FF2B5EF4-FFF2-40B4-BE49-F238E27FC236}">
                <a16:creationId xmlns:a16="http://schemas.microsoft.com/office/drawing/2014/main" id="{C241782B-5335-42E3-AD9B-802C4C8BD0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10" y="4747836"/>
            <a:ext cx="1448769" cy="490659"/>
          </a:xfrm>
          <a:prstGeom prst="rect">
            <a:avLst/>
          </a:prstGeom>
        </p:spPr>
      </p:pic>
      <p:pic>
        <p:nvPicPr>
          <p:cNvPr id="16" name="Immagine 16">
            <a:extLst>
              <a:ext uri="{FF2B5EF4-FFF2-40B4-BE49-F238E27FC236}">
                <a16:creationId xmlns:a16="http://schemas.microsoft.com/office/drawing/2014/main" id="{DB3FC1C1-0EB5-4A0C-AEAE-378559C518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04" y="4528276"/>
            <a:ext cx="1548575" cy="91846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206D66D-BFDF-F541-80C3-D154DE0EA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8" y="4723733"/>
            <a:ext cx="2548232" cy="5147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C2DF4B1-F493-1843-B04C-8A6AC8689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65" y="4528276"/>
            <a:ext cx="1536776" cy="9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047F-96D6-463B-88DB-4359B3A9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flight and capacity planning in European ATM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FCE4-9FC0-444D-8E1C-48C56A68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95918" cy="424019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Airlines</a:t>
            </a:r>
          </a:p>
          <a:p>
            <a:pPr lvl="1"/>
            <a:r>
              <a:rPr lang="en-US" dirty="0"/>
              <a:t>Schedule known six months ahead</a:t>
            </a:r>
          </a:p>
          <a:p>
            <a:endParaRPr lang="en-GB" dirty="0"/>
          </a:p>
        </p:txBody>
      </p:sp>
      <p:pic>
        <p:nvPicPr>
          <p:cNvPr id="4" name="Picture 2" descr="Lufthansa Italia | World Airline News">
            <a:extLst>
              <a:ext uri="{FF2B5EF4-FFF2-40B4-BE49-F238E27FC236}">
                <a16:creationId xmlns:a16="http://schemas.microsoft.com/office/drawing/2014/main" id="{1CAAD976-4A35-4CE2-BF9E-E6DB75F7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30" y="2090060"/>
            <a:ext cx="3677676" cy="37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D270-AD0F-4A0C-9DAF-5C2B4418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flight and capacity planning in European ATM system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6DEB50-761B-49A7-B2D2-5EF3F12EF658}"/>
              </a:ext>
            </a:extLst>
          </p:cNvPr>
          <p:cNvSpPr/>
          <p:nvPr/>
        </p:nvSpPr>
        <p:spPr>
          <a:xfrm>
            <a:off x="4308086" y="2424612"/>
            <a:ext cx="2106285" cy="8821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 roster</a:t>
            </a:r>
          </a:p>
          <a:p>
            <a:pPr algn="ctr"/>
            <a:r>
              <a:rPr lang="en-US" sz="1400" dirty="0"/>
              <a:t>12 months ahead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Initial capacity</a:t>
            </a:r>
            <a:endParaRPr lang="en-GB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36089-295C-466A-A624-D5745C14CAE8}"/>
              </a:ext>
            </a:extLst>
          </p:cNvPr>
          <p:cNvSpPr/>
          <p:nvPr/>
        </p:nvSpPr>
        <p:spPr>
          <a:xfrm>
            <a:off x="8093350" y="4460100"/>
            <a:ext cx="1549928" cy="67283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Initial flight plan </a:t>
            </a:r>
          </a:p>
          <a:p>
            <a:pPr algn="ctr"/>
            <a:r>
              <a:rPr lang="en-US" sz="1400" dirty="0"/>
              <a:t>120-3 hours ahead</a:t>
            </a:r>
            <a:endParaRPr lang="en-GB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9C3032-95D5-4868-8CA1-E168EABFE6DE}"/>
              </a:ext>
            </a:extLst>
          </p:cNvPr>
          <p:cNvSpPr/>
          <p:nvPr/>
        </p:nvSpPr>
        <p:spPr>
          <a:xfrm>
            <a:off x="9798519" y="2042984"/>
            <a:ext cx="2106285" cy="3576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Day of operations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F3C0FC-DC21-48A0-AC13-70621773C021}"/>
              </a:ext>
            </a:extLst>
          </p:cNvPr>
          <p:cNvSpPr/>
          <p:nvPr/>
        </p:nvSpPr>
        <p:spPr>
          <a:xfrm>
            <a:off x="10119448" y="2601227"/>
            <a:ext cx="1531804" cy="165554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Demand – capacity imbalance</a:t>
            </a:r>
            <a:endParaRPr lang="en-GB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814DC-B3AE-4001-80C7-738E266EDE13}"/>
              </a:ext>
            </a:extLst>
          </p:cNvPr>
          <p:cNvSpPr/>
          <p:nvPr/>
        </p:nvSpPr>
        <p:spPr>
          <a:xfrm>
            <a:off x="10355960" y="4978666"/>
            <a:ext cx="1097280" cy="3561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Delay</a:t>
            </a:r>
            <a:endParaRPr lang="en-GB" sz="1400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5E2C83C-7C07-4D57-8755-DEE6E0D78866}"/>
              </a:ext>
            </a:extLst>
          </p:cNvPr>
          <p:cNvSpPr/>
          <p:nvPr/>
        </p:nvSpPr>
        <p:spPr>
          <a:xfrm>
            <a:off x="6483083" y="5132933"/>
            <a:ext cx="1455026" cy="486904"/>
          </a:xfrm>
          <a:prstGeom prst="wedgeRectCallout">
            <a:avLst>
              <a:gd name="adj1" fmla="val 67877"/>
              <a:gd name="adj2" fmla="val -473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 need to consider airspace capacity</a:t>
            </a:r>
            <a:endParaRPr lang="en-GB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6BFE4A-D1EA-4A30-AA3E-09FF4EDE04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643278" y="4796517"/>
            <a:ext cx="226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713103-FD76-4078-A5D8-D78E2AE1E49A}"/>
              </a:ext>
            </a:extLst>
          </p:cNvPr>
          <p:cNvCxnSpPr>
            <a:stCxn id="9" idx="2"/>
          </p:cNvCxnSpPr>
          <p:nvPr/>
        </p:nvCxnSpPr>
        <p:spPr>
          <a:xfrm>
            <a:off x="10885350" y="4256773"/>
            <a:ext cx="4117" cy="721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B2AB147-5706-4F31-9595-2C306D7EF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90728" cy="424021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Airlines</a:t>
            </a:r>
          </a:p>
          <a:p>
            <a:pPr lvl="1"/>
            <a:r>
              <a:rPr lang="en-US" dirty="0"/>
              <a:t>Schedule known six months ahead</a:t>
            </a:r>
          </a:p>
          <a:p>
            <a:pPr lvl="1"/>
            <a:r>
              <a:rPr lang="en-US" dirty="0"/>
              <a:t>Trajectory planning flexible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ANSPs</a:t>
            </a:r>
          </a:p>
          <a:p>
            <a:pPr lvl="1"/>
            <a:r>
              <a:rPr lang="en-US" dirty="0"/>
              <a:t>Initial rosters</a:t>
            </a:r>
          </a:p>
          <a:p>
            <a:pPr lvl="1"/>
            <a:r>
              <a:rPr lang="en-US" dirty="0"/>
              <a:t>Updates </a:t>
            </a:r>
          </a:p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943B84-F14B-44B8-AB0D-D86BC292FDE6}"/>
              </a:ext>
            </a:extLst>
          </p:cNvPr>
          <p:cNvSpPr/>
          <p:nvPr/>
        </p:nvSpPr>
        <p:spPr>
          <a:xfrm>
            <a:off x="7355517" y="2570996"/>
            <a:ext cx="1501856" cy="5605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Updates</a:t>
            </a:r>
          </a:p>
          <a:p>
            <a:pPr algn="ctr"/>
            <a:r>
              <a:rPr lang="en-US" sz="1400" dirty="0"/>
              <a:t>Historical traffic</a:t>
            </a:r>
            <a:endParaRPr lang="en-GB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0FFEAE-4871-434B-BC94-66B9922B81B0}"/>
              </a:ext>
            </a:extLst>
          </p:cNvPr>
          <p:cNvCxnSpPr>
            <a:stCxn id="4" idx="3"/>
            <a:endCxn id="3" idx="1"/>
          </p:cNvCxnSpPr>
          <p:nvPr/>
        </p:nvCxnSpPr>
        <p:spPr>
          <a:xfrm flipV="1">
            <a:off x="6414371" y="2851268"/>
            <a:ext cx="941146" cy="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4FAB4E-B35B-44F5-930C-94152D7F2666}"/>
              </a:ext>
            </a:extLst>
          </p:cNvPr>
          <p:cNvCxnSpPr>
            <a:stCxn id="3" idx="3"/>
          </p:cNvCxnSpPr>
          <p:nvPr/>
        </p:nvCxnSpPr>
        <p:spPr>
          <a:xfrm>
            <a:off x="8857373" y="2851268"/>
            <a:ext cx="941146" cy="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B14E-AC11-4E65-AACA-DED6F7AA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33FB-14E9-4371-9EE1-C9C051D1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0197"/>
          </a:xfrm>
        </p:spPr>
        <p:txBody>
          <a:bodyPr>
            <a:normAutofit/>
          </a:bodyPr>
          <a:lstStyle/>
          <a:p>
            <a:r>
              <a:rPr lang="en-GB" dirty="0"/>
              <a:t>ADAPT designed and</a:t>
            </a:r>
            <a:r>
              <a:rPr lang="en-US" dirty="0"/>
              <a:t> tested models</a:t>
            </a:r>
          </a:p>
          <a:p>
            <a:pPr lvl="1"/>
            <a:r>
              <a:rPr lang="en-US" dirty="0"/>
              <a:t>Provide information on flight flexibility and saturated portions of airspace</a:t>
            </a:r>
          </a:p>
          <a:p>
            <a:pPr lvl="1"/>
            <a:r>
              <a:rPr lang="en-GB" dirty="0"/>
              <a:t>Could enable </a:t>
            </a:r>
            <a:r>
              <a:rPr lang="en-GB" i="1" dirty="0"/>
              <a:t>strategic collaborative planning</a:t>
            </a:r>
          </a:p>
          <a:p>
            <a:endParaRPr lang="en-GB" dirty="0"/>
          </a:p>
          <a:p>
            <a:r>
              <a:rPr lang="en-GB" dirty="0"/>
              <a:t>To enhance </a:t>
            </a:r>
            <a:r>
              <a:rPr lang="en-GB" b="1" dirty="0"/>
              <a:t>predictability</a:t>
            </a:r>
            <a:r>
              <a:rPr lang="en-GB" dirty="0"/>
              <a:t> while at the same time </a:t>
            </a:r>
            <a:r>
              <a:rPr lang="en-GB" i="1" dirty="0"/>
              <a:t>preserving and quantifying</a:t>
            </a:r>
            <a:r>
              <a:rPr lang="en-GB" dirty="0"/>
              <a:t> </a:t>
            </a:r>
            <a:r>
              <a:rPr lang="en-GB" b="1" dirty="0"/>
              <a:t>flexibility</a:t>
            </a:r>
          </a:p>
          <a:p>
            <a:pPr lvl="1"/>
            <a:r>
              <a:rPr lang="en-GB" b="1" dirty="0"/>
              <a:t>Predictability through earlier fully shared information on trajectories and airspace capacities</a:t>
            </a:r>
          </a:p>
          <a:p>
            <a:pPr lvl="1"/>
            <a:r>
              <a:rPr lang="en-GB" b="1" dirty="0"/>
              <a:t>Flexibility expressed as Time Windows (TW)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29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B5BF17-5350-4A70-9D13-7030F23D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Window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91007-8B1E-4EF2-91F3-DAD968AF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723085"/>
            <a:ext cx="5000868" cy="25985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TW is checked for entry into each sector/airport</a:t>
            </a:r>
          </a:p>
          <a:p>
            <a:r>
              <a:rPr lang="en-US" dirty="0"/>
              <a:t>The smallest TW along the trajectory is assigned to the flight</a:t>
            </a:r>
          </a:p>
          <a:p>
            <a:r>
              <a:rPr lang="en-US" dirty="0"/>
              <a:t>The duration delineates the </a:t>
            </a:r>
            <a:r>
              <a:rPr lang="en-US" b="1" dirty="0"/>
              <a:t>degree of flexibility </a:t>
            </a:r>
            <a:r>
              <a:rPr lang="en-US" dirty="0"/>
              <a:t>granted to the flight</a:t>
            </a:r>
          </a:p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60E5B8-BA60-4156-82A9-86FBE905FAD7}"/>
              </a:ext>
            </a:extLst>
          </p:cNvPr>
          <p:cNvCxnSpPr>
            <a:cxnSpLocks/>
          </p:cNvCxnSpPr>
          <p:nvPr/>
        </p:nvCxnSpPr>
        <p:spPr>
          <a:xfrm>
            <a:off x="3016978" y="5432090"/>
            <a:ext cx="58405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FFC619-E73A-4E49-9A65-A1A3EFD581FE}"/>
              </a:ext>
            </a:extLst>
          </p:cNvPr>
          <p:cNvCxnSpPr>
            <a:cxnSpLocks/>
          </p:cNvCxnSpPr>
          <p:nvPr/>
        </p:nvCxnSpPr>
        <p:spPr>
          <a:xfrm>
            <a:off x="5473308" y="5261754"/>
            <a:ext cx="0" cy="3092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9FEECC-4382-4B16-B704-2928A7189CA5}"/>
              </a:ext>
            </a:extLst>
          </p:cNvPr>
          <p:cNvSpPr txBox="1"/>
          <p:nvPr/>
        </p:nvSpPr>
        <p:spPr>
          <a:xfrm>
            <a:off x="4332825" y="5631176"/>
            <a:ext cx="234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Assigned departure time</a:t>
            </a:r>
            <a:r>
              <a:rPr lang="en-GB" sz="1400" dirty="0"/>
              <a:t>/</a:t>
            </a:r>
          </a:p>
          <a:p>
            <a:r>
              <a:rPr lang="en-GB" sz="1400" dirty="0"/>
              <a:t>Sector entry time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914AD-7226-45EE-84D3-F60A47FEEFCE}"/>
              </a:ext>
            </a:extLst>
          </p:cNvPr>
          <p:cNvSpPr/>
          <p:nvPr/>
        </p:nvSpPr>
        <p:spPr>
          <a:xfrm>
            <a:off x="5504684" y="5109354"/>
            <a:ext cx="2849817" cy="25101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344526-9224-40FB-A13F-54146CD5D791}"/>
              </a:ext>
            </a:extLst>
          </p:cNvPr>
          <p:cNvSpPr/>
          <p:nvPr/>
        </p:nvSpPr>
        <p:spPr>
          <a:xfrm>
            <a:off x="4285483" y="4813525"/>
            <a:ext cx="4073501" cy="25101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0C2BFD-B71A-4DE8-8314-B01AE04E1872}"/>
              </a:ext>
            </a:extLst>
          </p:cNvPr>
          <p:cNvSpPr/>
          <p:nvPr/>
        </p:nvSpPr>
        <p:spPr>
          <a:xfrm>
            <a:off x="3097663" y="4490788"/>
            <a:ext cx="5279257" cy="28240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770880-98CF-4B05-9329-738601F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418" y="918489"/>
            <a:ext cx="3783855" cy="34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C78C-9C3D-42F0-BA64-9A69EEAD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modelling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67D6-2105-4A1B-898E-15936727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Assign a trajectory to each scheduled flight</a:t>
            </a:r>
            <a:r>
              <a:rPr lang="en-GB" sz="2000" dirty="0"/>
              <a:t>:  </a:t>
            </a:r>
          </a:p>
          <a:p>
            <a:pPr marL="1028700" lvl="1"/>
            <a:r>
              <a:rPr lang="en-GB" sz="2000" dirty="0"/>
              <a:t>Strategic Air Traffic Assignment model</a:t>
            </a:r>
          </a:p>
          <a:p>
            <a:pPr marL="154305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dirty="0"/>
              <a:t>Trajectories        </a:t>
            </a:r>
          </a:p>
          <a:p>
            <a:pPr marL="154305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dirty="0"/>
              <a:t>Scheduled departure times (TW opening times)    </a:t>
            </a:r>
          </a:p>
          <a:p>
            <a:pPr marL="2000250" lvl="3" indent="-342900">
              <a:buFont typeface="Wingdings" pitchFamily="2" charset="2"/>
              <a:buChar char="§"/>
            </a:pPr>
            <a:r>
              <a:rPr lang="en-GB" sz="2000" dirty="0"/>
              <a:t>Respect the capacity of the network        </a:t>
            </a:r>
          </a:p>
          <a:p>
            <a:pPr marL="2000250" lvl="3" indent="-342900">
              <a:buFont typeface="Wingdings" pitchFamily="2" charset="2"/>
              <a:buChar char="§"/>
            </a:pPr>
            <a:r>
              <a:rPr lang="en-GB" sz="2000" dirty="0"/>
              <a:t>Minimise flights’ operational costs</a:t>
            </a:r>
          </a:p>
          <a:p>
            <a:pPr marL="2000250" lvl="3" indent="-342900">
              <a:buFont typeface="Wingdings" pitchFamily="2" charset="2"/>
              <a:buChar char="§"/>
            </a:pPr>
            <a:r>
              <a:rPr lang="en-GB" sz="2000" dirty="0"/>
              <a:t>Guarantee predictability </a:t>
            </a:r>
            <a:r>
              <a:rPr lang="en-GB" sz="2000" strike="sngStrike" dirty="0"/>
              <a:t>and flexibility        </a:t>
            </a:r>
            <a:endParaRPr lang="en-GB" sz="2000" dirty="0"/>
          </a:p>
          <a:p>
            <a:pPr marL="285750"/>
            <a:endParaRPr lang="en-GB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/>
              <a:t>Quantify flexibility</a:t>
            </a:r>
          </a:p>
          <a:p>
            <a:pPr marL="1028700" lvl="1"/>
            <a:r>
              <a:rPr lang="en-GB" sz="2000" dirty="0"/>
              <a:t>Time Windows model (TW duration)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91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7881-51A3-42A2-9818-9EA1C641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9"/>
            <a:ext cx="10515600" cy="1325563"/>
          </a:xfrm>
        </p:spPr>
        <p:txBody>
          <a:bodyPr/>
          <a:lstStyle/>
          <a:p>
            <a:r>
              <a:rPr lang="en-US" dirty="0"/>
              <a:t>Models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6BD63-310F-4456-B5EB-EC3B7E416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017" y="1677867"/>
            <a:ext cx="7195992" cy="4212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25783-93AD-4F80-8019-151BB759E969}"/>
              </a:ext>
            </a:extLst>
          </p:cNvPr>
          <p:cNvSpPr txBox="1"/>
          <p:nvPr/>
        </p:nvSpPr>
        <p:spPr>
          <a:xfrm>
            <a:off x="2945219" y="113724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7E11C-20CB-4534-AB96-1C04159E746F}"/>
              </a:ext>
            </a:extLst>
          </p:cNvPr>
          <p:cNvSpPr txBox="1"/>
          <p:nvPr/>
        </p:nvSpPr>
        <p:spPr>
          <a:xfrm>
            <a:off x="2945219" y="572075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EC10B-102D-4B81-8049-B071B297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179" y="2363237"/>
            <a:ext cx="2617697" cy="579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3750F-8F6E-44C3-B1DB-514E899B6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4477" y="3234001"/>
            <a:ext cx="3162574" cy="560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EB52E-E9FA-4B8A-8C6C-CB9C813DE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002" y="4407577"/>
            <a:ext cx="3696020" cy="4458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D3D3E-7CDD-41D2-BC29-78FEEB9BA644}"/>
              </a:ext>
            </a:extLst>
          </p:cNvPr>
          <p:cNvSpPr txBox="1"/>
          <p:nvPr/>
        </p:nvSpPr>
        <p:spPr>
          <a:xfrm>
            <a:off x="9524833" y="384233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B4B85-1432-4E43-93B3-0D7D1B2E1317}"/>
              </a:ext>
            </a:extLst>
          </p:cNvPr>
          <p:cNvSpPr txBox="1"/>
          <p:nvPr/>
        </p:nvSpPr>
        <p:spPr>
          <a:xfrm>
            <a:off x="9544333" y="49623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91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88DF-C1C5-4D9C-AE40-556FF731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testing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034F-04C2-46DF-8D08-7E8B95D2A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day of real air traffic data (DDR2) – 1 September 2017</a:t>
            </a:r>
          </a:p>
          <a:p>
            <a:pPr lvl="1"/>
            <a:r>
              <a:rPr lang="en-US" dirty="0"/>
              <a:t>30 000 flights</a:t>
            </a:r>
          </a:p>
          <a:p>
            <a:pPr lvl="2"/>
            <a:r>
              <a:rPr lang="en-US" dirty="0"/>
              <a:t>Aircraft type</a:t>
            </a:r>
          </a:p>
          <a:p>
            <a:pPr lvl="2"/>
            <a:r>
              <a:rPr lang="en-US" dirty="0"/>
              <a:t>Departure times</a:t>
            </a:r>
          </a:p>
          <a:p>
            <a:pPr lvl="2"/>
            <a:r>
              <a:rPr lang="en-US" dirty="0"/>
              <a:t>Trajectory options</a:t>
            </a:r>
          </a:p>
          <a:p>
            <a:pPr lvl="1"/>
            <a:r>
              <a:rPr lang="en-GB" dirty="0"/>
              <a:t>Airspace configuration </a:t>
            </a:r>
          </a:p>
          <a:p>
            <a:pPr lvl="2"/>
            <a:r>
              <a:rPr lang="en-GB" dirty="0"/>
              <a:t>As on a day</a:t>
            </a:r>
          </a:p>
          <a:p>
            <a:pPr lvl="1"/>
            <a:r>
              <a:rPr lang="en-GB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43939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435</Words>
  <Application>Microsoft Office PowerPoint</Application>
  <PresentationFormat>Widescreen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Office Theme</vt:lpstr>
      <vt:lpstr>PowerPoint Presentation</vt:lpstr>
      <vt:lpstr>Overview</vt:lpstr>
      <vt:lpstr>Current flight and capacity planning in European ATM system</vt:lpstr>
      <vt:lpstr>Current flight and capacity planning in European ATM system</vt:lpstr>
      <vt:lpstr>ADAPT objectives</vt:lpstr>
      <vt:lpstr>Time Window</vt:lpstr>
      <vt:lpstr>Two modelling steps</vt:lpstr>
      <vt:lpstr>Models</vt:lpstr>
      <vt:lpstr>Model testing</vt:lpstr>
      <vt:lpstr>Results</vt:lpstr>
      <vt:lpstr>Data visualisation tool</vt:lpstr>
      <vt:lpstr>PowerPoint Presentation</vt:lpstr>
      <vt:lpstr>Thank you for your attention!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Carine Lion</dc:creator>
  <cp:lastModifiedBy>Tatjana Bolic</cp:lastModifiedBy>
  <cp:revision>53</cp:revision>
  <dcterms:created xsi:type="dcterms:W3CDTF">2020-04-14T15:25:02Z</dcterms:created>
  <dcterms:modified xsi:type="dcterms:W3CDTF">2020-06-14T19:51:01Z</dcterms:modified>
</cp:coreProperties>
</file>