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6"/>
    <p:sldMasterId id="2147483662" r:id="rId7"/>
    <p:sldMasterId id="2147483648" r:id="rId8"/>
    <p:sldMasterId id="2147483664" r:id="rId9"/>
    <p:sldMasterId id="2147483669" r:id="rId10"/>
    <p:sldMasterId id="2147483681" r:id="rId11"/>
    <p:sldMasterId id="2147483693" r:id="rId12"/>
    <p:sldMasterId id="2147483717" r:id="rId13"/>
  </p:sldMasterIdLst>
  <p:notesMasterIdLst>
    <p:notesMasterId r:id="rId87"/>
  </p:notesMasterIdLst>
  <p:handoutMasterIdLst>
    <p:handoutMasterId r:id="rId88"/>
  </p:handoutMasterIdLst>
  <p:sldIdLst>
    <p:sldId id="461" r:id="rId14"/>
    <p:sldId id="606" r:id="rId15"/>
    <p:sldId id="583" r:id="rId16"/>
    <p:sldId id="462" r:id="rId17"/>
    <p:sldId id="450" r:id="rId18"/>
    <p:sldId id="411" r:id="rId19"/>
    <p:sldId id="414" r:id="rId20"/>
    <p:sldId id="456" r:id="rId21"/>
    <p:sldId id="417" r:id="rId22"/>
    <p:sldId id="432" r:id="rId23"/>
    <p:sldId id="460" r:id="rId24"/>
    <p:sldId id="585" r:id="rId25"/>
    <p:sldId id="586" r:id="rId26"/>
    <p:sldId id="587" r:id="rId27"/>
    <p:sldId id="588" r:id="rId28"/>
    <p:sldId id="589" r:id="rId29"/>
    <p:sldId id="590" r:id="rId30"/>
    <p:sldId id="465" r:id="rId31"/>
    <p:sldId id="591" r:id="rId32"/>
    <p:sldId id="593" r:id="rId33"/>
    <p:sldId id="594" r:id="rId34"/>
    <p:sldId id="595" r:id="rId35"/>
    <p:sldId id="596" r:id="rId36"/>
    <p:sldId id="597" r:id="rId37"/>
    <p:sldId id="598" r:id="rId38"/>
    <p:sldId id="599" r:id="rId39"/>
    <p:sldId id="600" r:id="rId40"/>
    <p:sldId id="521" r:id="rId41"/>
    <p:sldId id="607" r:id="rId42"/>
    <p:sldId id="601" r:id="rId43"/>
    <p:sldId id="602" r:id="rId44"/>
    <p:sldId id="603" r:id="rId45"/>
    <p:sldId id="604" r:id="rId46"/>
    <p:sldId id="605" r:id="rId47"/>
    <p:sldId id="466" r:id="rId48"/>
    <p:sldId id="584" r:id="rId49"/>
    <p:sldId id="527" r:id="rId50"/>
    <p:sldId id="528" r:id="rId51"/>
    <p:sldId id="529" r:id="rId52"/>
    <p:sldId id="530" r:id="rId53"/>
    <p:sldId id="531" r:id="rId54"/>
    <p:sldId id="533" r:id="rId55"/>
    <p:sldId id="559" r:id="rId56"/>
    <p:sldId id="539" r:id="rId57"/>
    <p:sldId id="542" r:id="rId58"/>
    <p:sldId id="543" r:id="rId59"/>
    <p:sldId id="547" r:id="rId60"/>
    <p:sldId id="551" r:id="rId61"/>
    <p:sldId id="608" r:id="rId62"/>
    <p:sldId id="467" r:id="rId63"/>
    <p:sldId id="497" r:id="rId64"/>
    <p:sldId id="498" r:id="rId65"/>
    <p:sldId id="499" r:id="rId66"/>
    <p:sldId id="500" r:id="rId67"/>
    <p:sldId id="501" r:id="rId68"/>
    <p:sldId id="502" r:id="rId69"/>
    <p:sldId id="503" r:id="rId70"/>
    <p:sldId id="504" r:id="rId71"/>
    <p:sldId id="505" r:id="rId72"/>
    <p:sldId id="506" r:id="rId73"/>
    <p:sldId id="507" r:id="rId74"/>
    <p:sldId id="468" r:id="rId75"/>
    <p:sldId id="579" r:id="rId76"/>
    <p:sldId id="567" r:id="rId77"/>
    <p:sldId id="568" r:id="rId78"/>
    <p:sldId id="578" r:id="rId79"/>
    <p:sldId id="569" r:id="rId80"/>
    <p:sldId id="570" r:id="rId81"/>
    <p:sldId id="571" r:id="rId82"/>
    <p:sldId id="580" r:id="rId83"/>
    <p:sldId id="574" r:id="rId84"/>
    <p:sldId id="577" r:id="rId85"/>
    <p:sldId id="453" r:id="rId8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 Crecco" initials="LC" lastIdx="1" clrIdx="0">
    <p:extLst>
      <p:ext uri="{19B8F6BF-5375-455C-9EA6-DF929625EA0E}">
        <p15:presenceInfo xmlns:p15="http://schemas.microsoft.com/office/powerpoint/2012/main" userId="S-1-5-21-3162138710-2778983379-1085669392-8885" providerId="AD"/>
      </p:ext>
    </p:extLst>
  </p:cmAuthor>
  <p:cmAuthor id="2" name="Olivier Mongénie" initials="OMO" lastIdx="1" clrIdx="1">
    <p:extLst>
      <p:ext uri="{19B8F6BF-5375-455C-9EA6-DF929625EA0E}">
        <p15:presenceInfo xmlns:p15="http://schemas.microsoft.com/office/powerpoint/2012/main" userId="Olivier Mongén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669E"/>
    <a:srgbClr val="000000"/>
    <a:srgbClr val="2C76FF"/>
    <a:srgbClr val="001F59"/>
    <a:srgbClr val="2B2E63"/>
    <a:srgbClr val="FFFFFF"/>
    <a:srgbClr val="0FA4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5000" autoAdjust="0"/>
  </p:normalViewPr>
  <p:slideViewPr>
    <p:cSldViewPr snapToGrid="0" snapToObjects="1">
      <p:cViewPr varScale="1">
        <p:scale>
          <a:sx n="66" d="100"/>
          <a:sy n="66" d="100"/>
        </p:scale>
        <p:origin x="708" y="40"/>
      </p:cViewPr>
      <p:guideLst>
        <p:guide orient="horz" pos="2160"/>
        <p:guide pos="3840"/>
      </p:guideLst>
    </p:cSldViewPr>
  </p:slideViewPr>
  <p:outlineViewPr>
    <p:cViewPr>
      <p:scale>
        <a:sx n="33" d="100"/>
        <a:sy n="33" d="100"/>
      </p:scale>
      <p:origin x="0" y="-6846"/>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commentAuthors" Target="commentAuthors.xml"/><Relationship Id="rId7" Type="http://schemas.openxmlformats.org/officeDocument/2006/relationships/slideMaster" Target="slideMasters/slideMaster2.xml"/><Relationship Id="rId71" Type="http://schemas.openxmlformats.org/officeDocument/2006/relationships/slide" Target="slides/slide58.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6.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notesMaster" Target="notesMasters/notesMaster1.xml"/><Relationship Id="rId5" Type="http://schemas.openxmlformats.org/officeDocument/2006/relationships/customXml" Target="../customXml/item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presProps" Target="pres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3.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5.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4" Type="http://schemas.openxmlformats.org/officeDocument/2006/relationships/customXml" Target="../customXml/item4.xml"/><Relationship Id="rId9" Type="http://schemas.openxmlformats.org/officeDocument/2006/relationships/slideMaster" Target="slideMasters/slideMaster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275" cy="49836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62" y="1"/>
            <a:ext cx="2946275" cy="498366"/>
          </a:xfrm>
          <a:prstGeom prst="rect">
            <a:avLst/>
          </a:prstGeom>
        </p:spPr>
        <p:txBody>
          <a:bodyPr vert="horz" lIns="91440" tIns="45720" rIns="91440" bIns="45720" rtlCol="0"/>
          <a:lstStyle>
            <a:lvl1pPr algn="r">
              <a:defRPr sz="1200"/>
            </a:lvl1pPr>
          </a:lstStyle>
          <a:p>
            <a:fld id="{E79A4885-7CA1-4ACA-9CCA-D8C7311674D8}" type="datetimeFigureOut">
              <a:rPr lang="en-GB" smtClean="0"/>
              <a:t>07-07-2023</a:t>
            </a:fld>
            <a:endParaRPr lang="en-GB"/>
          </a:p>
        </p:txBody>
      </p:sp>
      <p:sp>
        <p:nvSpPr>
          <p:cNvPr id="4" name="Footer Placeholder 3"/>
          <p:cNvSpPr>
            <a:spLocks noGrp="1"/>
          </p:cNvSpPr>
          <p:nvPr>
            <p:ph type="ftr" sz="quarter" idx="2"/>
          </p:nvPr>
        </p:nvSpPr>
        <p:spPr>
          <a:xfrm>
            <a:off x="0" y="9428273"/>
            <a:ext cx="2946275" cy="49836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62" y="9428273"/>
            <a:ext cx="2946275" cy="498366"/>
          </a:xfrm>
          <a:prstGeom prst="rect">
            <a:avLst/>
          </a:prstGeom>
        </p:spPr>
        <p:txBody>
          <a:bodyPr vert="horz" lIns="91440" tIns="45720" rIns="91440" bIns="45720" rtlCol="0" anchor="b"/>
          <a:lstStyle>
            <a:lvl1pPr algn="r">
              <a:defRPr sz="1200"/>
            </a:lvl1pPr>
          </a:lstStyle>
          <a:p>
            <a:fld id="{0BBC8B98-148C-4061-91A0-910ABB316088}" type="slidenum">
              <a:rPr lang="en-GB" smtClean="0"/>
              <a:t>‹#›</a:t>
            </a:fld>
            <a:endParaRPr lang="en-GB"/>
          </a:p>
        </p:txBody>
      </p:sp>
    </p:spTree>
    <p:extLst>
      <p:ext uri="{BB962C8B-B14F-4D97-AF65-F5344CB8AC3E}">
        <p14:creationId xmlns:p14="http://schemas.microsoft.com/office/powerpoint/2010/main" val="853105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B17E0701-1279-674F-85B0-BBD88D152F28}" type="datetimeFigureOut">
              <a:rPr lang="fr-FR" smtClean="0"/>
              <a:t>07/07/2023</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83BA9573-4D05-FE4C-BC54-30B66E5E6499}" type="slidenum">
              <a:rPr lang="fr-FR" smtClean="0"/>
              <a:t>‹#›</a:t>
            </a:fld>
            <a:endParaRPr lang="fr-FR" dirty="0"/>
          </a:p>
        </p:txBody>
      </p:sp>
    </p:spTree>
    <p:extLst>
      <p:ext uri="{BB962C8B-B14F-4D97-AF65-F5344CB8AC3E}">
        <p14:creationId xmlns:p14="http://schemas.microsoft.com/office/powerpoint/2010/main" val="72105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c.europa.eu/info/funding-tenders/opportunities/docs/2021-2027/cef/agr-contr/mga_cef_en.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BA9573-4D05-FE4C-BC54-30B66E5E6499}" type="slidenum">
              <a:rPr lang="fr-FR" smtClean="0"/>
              <a:t>1</a:t>
            </a:fld>
            <a:endParaRPr lang="fr-FR" dirty="0"/>
          </a:p>
        </p:txBody>
      </p:sp>
    </p:spTree>
    <p:extLst>
      <p:ext uri="{BB962C8B-B14F-4D97-AF65-F5344CB8AC3E}">
        <p14:creationId xmlns:p14="http://schemas.microsoft.com/office/powerpoint/2010/main" val="88806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smtClean="0"/>
              <a:t>Concept outline: </a:t>
            </a:r>
            <a:r>
              <a:rPr lang="en-US" dirty="0" smtClean="0"/>
              <a:t>high level description of the concept with identification of potential benefits and associated risks.</a:t>
            </a:r>
          </a:p>
          <a:p>
            <a:pPr marL="171450" indent="-171450">
              <a:buFont typeface="Arial" panose="020B0604020202020204" pitchFamily="34" charset="0"/>
              <a:buChar char="•"/>
            </a:pPr>
            <a:r>
              <a:rPr lang="en-US" b="1" dirty="0" smtClean="0"/>
              <a:t>ERP:</a:t>
            </a:r>
            <a:r>
              <a:rPr lang="en-US" dirty="0" smtClean="0"/>
              <a:t> the</a:t>
            </a:r>
            <a:r>
              <a:rPr lang="en-US" baseline="0" dirty="0" smtClean="0"/>
              <a:t> exploratory research plan describes the way in which one or more validation exercises or activities are to be prepared and executed in order to achieve the validation objectives of an exploratory research project.</a:t>
            </a:r>
          </a:p>
          <a:p>
            <a:pPr marL="171450" indent="-171450">
              <a:buFont typeface="Arial" panose="020B0604020202020204" pitchFamily="34" charset="0"/>
              <a:buChar char="•"/>
            </a:pPr>
            <a:r>
              <a:rPr lang="en-US" b="1" baseline="0" dirty="0" smtClean="0"/>
              <a:t>ERR:</a:t>
            </a:r>
            <a:r>
              <a:rPr lang="en-US" baseline="0" dirty="0" smtClean="0"/>
              <a:t> the exploratory research report consolidates the results obtained by an exploratory research project once the validation activities, experiments, etc. have been completed.</a:t>
            </a:r>
          </a:p>
          <a:p>
            <a:pPr marL="171450" indent="-171450">
              <a:buFont typeface="Arial" panose="020B0604020202020204" pitchFamily="34" charset="0"/>
              <a:buChar char="•"/>
            </a:pPr>
            <a:r>
              <a:rPr lang="en-US" b="1" baseline="0" dirty="0" smtClean="0"/>
              <a:t>FRD: </a:t>
            </a:r>
            <a:r>
              <a:rPr lang="en-US" baseline="0" dirty="0" smtClean="0"/>
              <a:t>the functional requirements document represents a formal statement of SESAR technological solution related functional requirements. The content describes "what" the SESAR technological solution has to do but not the "how".</a:t>
            </a:r>
          </a:p>
          <a:p>
            <a:pPr marL="171450" indent="-171450">
              <a:buFont typeface="Arial" panose="020B0604020202020204" pitchFamily="34" charset="0"/>
              <a:buChar char="•"/>
            </a:pPr>
            <a:r>
              <a:rPr lang="en-US" b="1" baseline="0" dirty="0" smtClean="0"/>
              <a:t>OSED: </a:t>
            </a:r>
            <a:r>
              <a:rPr lang="en-US" baseline="0" dirty="0" smtClean="0"/>
              <a:t>the operational service and environment description aims at describing the specific activities and interactions of various stakeholders related to a new concept of operations or to a new piece of existing concept.</a:t>
            </a:r>
          </a:p>
          <a:p>
            <a:pPr marL="171450" indent="-171450">
              <a:buFont typeface="Arial" panose="020B0604020202020204" pitchFamily="34" charset="0"/>
              <a:buChar char="•"/>
            </a:pPr>
            <a:r>
              <a:rPr lang="en-US" b="1" baseline="0" dirty="0" smtClean="0"/>
              <a:t>ECO-EVAL: </a:t>
            </a:r>
            <a:r>
              <a:rPr lang="en-US" baseline="0" dirty="0" smtClean="0"/>
              <a:t>the economic evaluation assesses the potential benefits that an innovative idea or application under analysis by an exploratory research project could provide against an initial high level estimation of the costs that it may imply.</a:t>
            </a:r>
            <a:endParaRPr lang="en-GB" dirty="0"/>
          </a:p>
        </p:txBody>
      </p:sp>
      <p:sp>
        <p:nvSpPr>
          <p:cNvPr id="4" name="Slide Number Placeholder 3"/>
          <p:cNvSpPr>
            <a:spLocks noGrp="1"/>
          </p:cNvSpPr>
          <p:nvPr>
            <p:ph type="sldNum" sz="quarter" idx="10"/>
          </p:nvPr>
        </p:nvSpPr>
        <p:spPr/>
        <p:txBody>
          <a:bodyPr/>
          <a:lstStyle/>
          <a:p>
            <a:fld id="{83BA9573-4D05-FE4C-BC54-30B66E5E6499}" type="slidenum">
              <a:rPr lang="fr-FR" smtClean="0"/>
              <a:t>23</a:t>
            </a:fld>
            <a:endParaRPr lang="fr-FR" dirty="0"/>
          </a:p>
        </p:txBody>
      </p:sp>
    </p:spTree>
    <p:extLst>
      <p:ext uri="{BB962C8B-B14F-4D97-AF65-F5344CB8AC3E}">
        <p14:creationId xmlns:p14="http://schemas.microsoft.com/office/powerpoint/2010/main" val="103676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BA9573-4D05-FE4C-BC54-30B66E5E6499}" type="slidenum">
              <a:rPr lang="fr-FR" smtClean="0"/>
              <a:t>28</a:t>
            </a:fld>
            <a:endParaRPr lang="fr-FR" dirty="0"/>
          </a:p>
        </p:txBody>
      </p:sp>
    </p:spTree>
    <p:extLst>
      <p:ext uri="{BB962C8B-B14F-4D97-AF65-F5344CB8AC3E}">
        <p14:creationId xmlns:p14="http://schemas.microsoft.com/office/powerpoint/2010/main" val="2791589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smtClean="0">
                <a:solidFill>
                  <a:schemeClr val="tx1"/>
                </a:solidFill>
                <a:effectLst/>
                <a:latin typeface="+mn-lt"/>
                <a:ea typeface="+mn-ea"/>
                <a:cs typeface="+mn-cs"/>
                <a:hlinkClick r:id="rId3"/>
              </a:rPr>
              <a:t>https://ec.europa.eu/info/funding-tenders/opportunities/docs/2021-2027/cef/agr-contr/mga_cef_en.pdf</a:t>
            </a:r>
            <a:endParaRPr lang="en-GB" sz="1200" u="sng" kern="1200" dirty="0" smtClean="0">
              <a:solidFill>
                <a:schemeClr val="tx1"/>
              </a:solidFill>
              <a:effectLst/>
              <a:latin typeface="+mn-lt"/>
              <a:ea typeface="+mn-ea"/>
              <a:cs typeface="+mn-cs"/>
            </a:endParaRPr>
          </a:p>
          <a:p>
            <a:r>
              <a:rPr lang="en-GB" dirty="0" smtClean="0"/>
              <a:t>https://ec.europa.eu/regional_policy/en/information/logos_downloadcenter/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A9573-4D05-FE4C-BC54-30B66E5E649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174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4B68043-84F6-48BB-8E00-1B432D33FD2E}" type="slidenum">
              <a:rPr lang="en-GB" altLang="en-US" smtClean="0">
                <a:ea typeface="ＭＳ Ｐゴシック" pitchFamily="34" charset="-128"/>
              </a:rPr>
              <a:pPr eaLnBrk="1" hangingPunct="1">
                <a:spcBef>
                  <a:spcPct val="0"/>
                </a:spcBef>
              </a:pPr>
              <a:t>36</a:t>
            </a:fld>
            <a:endParaRPr lang="en-GB" altLang="en-US">
              <a:ea typeface="ＭＳ Ｐゴシック" pitchFamily="34"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93681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1774">
              <a:defRPr/>
            </a:pPr>
            <a:fld id="{83BA9573-4D05-FE4C-BC54-30B66E5E6499}" type="slidenum">
              <a:rPr lang="fr-FR">
                <a:solidFill>
                  <a:prstClr val="black"/>
                </a:solidFill>
                <a:latin typeface="Calibri" panose="020F0502020204030204"/>
              </a:rPr>
              <a:pPr defTabSz="931774">
                <a:defRPr/>
              </a:pPr>
              <a:t>5</a:t>
            </a:fld>
            <a:endParaRPr lang="fr-FR" dirty="0">
              <a:solidFill>
                <a:prstClr val="black"/>
              </a:solidFill>
              <a:latin typeface="Calibri" panose="020F0502020204030204"/>
            </a:endParaRPr>
          </a:p>
        </p:txBody>
      </p:sp>
    </p:spTree>
    <p:extLst>
      <p:ext uri="{BB962C8B-B14F-4D97-AF65-F5344CB8AC3E}">
        <p14:creationId xmlns:p14="http://schemas.microsoft.com/office/powerpoint/2010/main" val="1841097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1774">
              <a:defRPr/>
            </a:pPr>
            <a:fld id="{83BA9573-4D05-FE4C-BC54-30B66E5E6499}" type="slidenum">
              <a:rPr lang="fr-FR">
                <a:solidFill>
                  <a:prstClr val="black"/>
                </a:solidFill>
                <a:latin typeface="Calibri" panose="020F0502020204030204"/>
              </a:rPr>
              <a:pPr defTabSz="931774">
                <a:defRPr/>
              </a:pPr>
              <a:t>6</a:t>
            </a:fld>
            <a:endParaRPr lang="fr-FR" dirty="0">
              <a:solidFill>
                <a:prstClr val="black"/>
              </a:solidFill>
              <a:latin typeface="Calibri" panose="020F0502020204030204"/>
            </a:endParaRPr>
          </a:p>
        </p:txBody>
      </p:sp>
    </p:spTree>
    <p:extLst>
      <p:ext uri="{BB962C8B-B14F-4D97-AF65-F5344CB8AC3E}">
        <p14:creationId xmlns:p14="http://schemas.microsoft.com/office/powerpoint/2010/main" val="57741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BA9573-4D05-FE4C-BC54-30B66E5E6499}" type="slidenum">
              <a:rPr lang="fr-FR" smtClean="0"/>
              <a:t>7</a:t>
            </a:fld>
            <a:endParaRPr lang="fr-FR" dirty="0"/>
          </a:p>
        </p:txBody>
      </p:sp>
    </p:spTree>
    <p:extLst>
      <p:ext uri="{BB962C8B-B14F-4D97-AF65-F5344CB8AC3E}">
        <p14:creationId xmlns:p14="http://schemas.microsoft.com/office/powerpoint/2010/main" val="2336775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BA9573-4D05-FE4C-BC54-30B66E5E6499}" type="slidenum">
              <a:rPr lang="fr-FR" smtClean="0"/>
              <a:t>8</a:t>
            </a:fld>
            <a:endParaRPr lang="fr-FR" dirty="0"/>
          </a:p>
        </p:txBody>
      </p:sp>
    </p:spTree>
    <p:extLst>
      <p:ext uri="{BB962C8B-B14F-4D97-AF65-F5344CB8AC3E}">
        <p14:creationId xmlns:p14="http://schemas.microsoft.com/office/powerpoint/2010/main" val="1093980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BA9573-4D05-FE4C-BC54-30B66E5E6499}" type="slidenum">
              <a:rPr lang="fr-FR" smtClean="0"/>
              <a:t>9</a:t>
            </a:fld>
            <a:endParaRPr lang="fr-FR" dirty="0"/>
          </a:p>
        </p:txBody>
      </p:sp>
    </p:spTree>
    <p:extLst>
      <p:ext uri="{BB962C8B-B14F-4D97-AF65-F5344CB8AC3E}">
        <p14:creationId xmlns:p14="http://schemas.microsoft.com/office/powerpoint/2010/main" val="973417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83BA9573-4D05-FE4C-BC54-30B66E5E6499}" type="slidenum">
              <a:rPr lang="fr-FR" smtClean="0"/>
              <a:t>10</a:t>
            </a:fld>
            <a:endParaRPr lang="fr-FR" dirty="0"/>
          </a:p>
        </p:txBody>
      </p:sp>
    </p:spTree>
    <p:extLst>
      <p:ext uri="{BB962C8B-B14F-4D97-AF65-F5344CB8AC3E}">
        <p14:creationId xmlns:p14="http://schemas.microsoft.com/office/powerpoint/2010/main" val="2517069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
        <p:nvSpPr>
          <p:cNvPr id="4" name="Slide Number Placeholder 3"/>
          <p:cNvSpPr>
            <a:spLocks noGrp="1"/>
          </p:cNvSpPr>
          <p:nvPr>
            <p:ph type="sldNum" sz="quarter" idx="5"/>
          </p:nvPr>
        </p:nvSpPr>
        <p:spPr/>
        <p:txBody>
          <a:bodyPr/>
          <a:lstStyle/>
          <a:p>
            <a:pPr defTabSz="465887">
              <a:defRPr/>
            </a:pPr>
            <a:fld id="{09F39CA2-73CB-4CA7-AEB1-71472E4449B1}" type="slidenum">
              <a:rPr lang="en-GB">
                <a:solidFill>
                  <a:prstClr val="black"/>
                </a:solidFill>
                <a:latin typeface="Calibri"/>
              </a:rPr>
              <a:pPr defTabSz="465887">
                <a:defRPr/>
              </a:pPr>
              <a:t>12</a:t>
            </a:fld>
            <a:endParaRPr lang="en-GB" dirty="0">
              <a:solidFill>
                <a:prstClr val="black"/>
              </a:solidFill>
              <a:latin typeface="Calibri"/>
            </a:endParaRPr>
          </a:p>
        </p:txBody>
      </p:sp>
    </p:spTree>
    <p:extLst>
      <p:ext uri="{BB962C8B-B14F-4D97-AF65-F5344CB8AC3E}">
        <p14:creationId xmlns:p14="http://schemas.microsoft.com/office/powerpoint/2010/main" val="147191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Programme</a:t>
            </a:r>
            <a:r>
              <a:rPr lang="en-US" dirty="0" smtClean="0"/>
              <a:t> management processes will be mainly run outside the </a:t>
            </a:r>
            <a:r>
              <a:rPr lang="en-US" dirty="0" err="1" smtClean="0"/>
              <a:t>eGrants</a:t>
            </a:r>
            <a:r>
              <a:rPr lang="en-US" dirty="0" smtClean="0"/>
              <a:t> tools and will be enabled by SESAR3 JU’s collaboration platform, STELLAR, that will be introduced in a few minutes. A close coordination between the Project and the SESAR 3 JU </a:t>
            </a:r>
            <a:r>
              <a:rPr lang="en-US" dirty="0" err="1" smtClean="0"/>
              <a:t>Programme</a:t>
            </a:r>
            <a:r>
              <a:rPr lang="en-US" dirty="0" smtClean="0"/>
              <a:t> Managers will be required along the execution of all following </a:t>
            </a:r>
            <a:r>
              <a:rPr lang="en-US" dirty="0" err="1" smtClean="0"/>
              <a:t>programme</a:t>
            </a:r>
            <a:r>
              <a:rPr lang="en-US" dirty="0" smtClean="0"/>
              <a:t> management processes; it will be facilitated through the SESAR 3 JU’s collaboration platform.</a:t>
            </a:r>
            <a:endParaRPr lang="en-GB" dirty="0"/>
          </a:p>
        </p:txBody>
      </p:sp>
      <p:sp>
        <p:nvSpPr>
          <p:cNvPr id="4" name="Slide Number Placeholder 3"/>
          <p:cNvSpPr>
            <a:spLocks noGrp="1"/>
          </p:cNvSpPr>
          <p:nvPr>
            <p:ph type="sldNum" sz="quarter" idx="10"/>
          </p:nvPr>
        </p:nvSpPr>
        <p:spPr/>
        <p:txBody>
          <a:bodyPr/>
          <a:lstStyle/>
          <a:p>
            <a:fld id="{83BA9573-4D05-FE4C-BC54-30B66E5E6499}" type="slidenum">
              <a:rPr lang="fr-FR" smtClean="0"/>
              <a:t>20</a:t>
            </a:fld>
            <a:endParaRPr lang="fr-FR"/>
          </a:p>
        </p:txBody>
      </p:sp>
    </p:spTree>
    <p:extLst>
      <p:ext uri="{BB962C8B-B14F-4D97-AF65-F5344CB8AC3E}">
        <p14:creationId xmlns:p14="http://schemas.microsoft.com/office/powerpoint/2010/main" val="2110598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8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A2632A-1DC2-2347-8D18-3E65D46206BC}"/>
              </a:ext>
            </a:extLst>
          </p:cNvPr>
          <p:cNvSpPr>
            <a:spLocks noGrp="1"/>
          </p:cNvSpPr>
          <p:nvPr>
            <p:ph type="title"/>
          </p:nvPr>
        </p:nvSpPr>
        <p:spPr>
          <a:xfrm>
            <a:off x="839790" y="457200"/>
            <a:ext cx="3932236"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89475F3-C7DD-414A-9588-00BA28571F0D}"/>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7E5F81E-3605-8546-A4FB-C3D7AE651DD3}"/>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72628AC-DC70-9C4D-81B5-33D17B8EFB30}"/>
              </a:ext>
            </a:extLst>
          </p:cNvPr>
          <p:cNvSpPr>
            <a:spLocks noGrp="1"/>
          </p:cNvSpPr>
          <p:nvPr>
            <p:ph type="dt" sz="half" idx="10"/>
          </p:nvPr>
        </p:nvSpPr>
        <p:spPr/>
        <p:txBody>
          <a:bodyPr/>
          <a:lstStyle/>
          <a:p>
            <a:fld id="{55D864B8-B450-4A55-B3B4-E32E1CC727DE}" type="datetime1">
              <a:rPr lang="fr-BE" smtClean="0"/>
              <a:t>07-07-23</a:t>
            </a:fld>
            <a:endParaRPr lang="fr-FR" dirty="0"/>
          </a:p>
        </p:txBody>
      </p:sp>
      <p:sp>
        <p:nvSpPr>
          <p:cNvPr id="6" name="Espace réservé du pied de page 5">
            <a:extLst>
              <a:ext uri="{FF2B5EF4-FFF2-40B4-BE49-F238E27FC236}">
                <a16:creationId xmlns:a16="http://schemas.microsoft.com/office/drawing/2014/main" id="{A234510E-7C19-A942-989C-E50942330516}"/>
              </a:ext>
            </a:extLst>
          </p:cNvPr>
          <p:cNvSpPr>
            <a:spLocks noGrp="1"/>
          </p:cNvSpPr>
          <p:nvPr>
            <p:ph type="ftr" sz="quarter" idx="11"/>
          </p:nvPr>
        </p:nvSpPr>
        <p:spPr/>
        <p:txBody>
          <a:bodyPr/>
          <a:lstStyle/>
          <a:p>
            <a:r>
              <a:rPr lang="fr-FR" dirty="0"/>
              <a:t>SESAR 3 JU PRESENTATION</a:t>
            </a:r>
          </a:p>
        </p:txBody>
      </p:sp>
      <p:sp>
        <p:nvSpPr>
          <p:cNvPr id="7" name="Espace réservé du numéro de diapositive 6">
            <a:extLst>
              <a:ext uri="{FF2B5EF4-FFF2-40B4-BE49-F238E27FC236}">
                <a16:creationId xmlns:a16="http://schemas.microsoft.com/office/drawing/2014/main" id="{43640E9F-6F94-F94D-B127-285AC905990A}"/>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65536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0A50C-2928-2647-BF65-2DB0B5795B17}"/>
              </a:ext>
            </a:extLst>
          </p:cNvPr>
          <p:cNvSpPr>
            <a:spLocks noGrp="1"/>
          </p:cNvSpPr>
          <p:nvPr>
            <p:ph type="title"/>
          </p:nvPr>
        </p:nvSpPr>
        <p:spPr>
          <a:xfrm>
            <a:off x="839790" y="457200"/>
            <a:ext cx="3932236"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924B748-F39B-A842-8F1C-4CF04753A17A}"/>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fr-FR" dirty="0"/>
          </a:p>
        </p:txBody>
      </p:sp>
      <p:sp>
        <p:nvSpPr>
          <p:cNvPr id="4" name="Espace réservé du texte 3">
            <a:extLst>
              <a:ext uri="{FF2B5EF4-FFF2-40B4-BE49-F238E27FC236}">
                <a16:creationId xmlns:a16="http://schemas.microsoft.com/office/drawing/2014/main" id="{8E2B85B3-1151-1A4A-9F2D-B97BAC762BD3}"/>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2354530-31EB-8E40-8DDA-7ECAF82CDB72}"/>
              </a:ext>
            </a:extLst>
          </p:cNvPr>
          <p:cNvSpPr>
            <a:spLocks noGrp="1"/>
          </p:cNvSpPr>
          <p:nvPr>
            <p:ph type="dt" sz="half" idx="10"/>
          </p:nvPr>
        </p:nvSpPr>
        <p:spPr/>
        <p:txBody>
          <a:bodyPr/>
          <a:lstStyle/>
          <a:p>
            <a:fld id="{00C1186F-F902-4E42-82F9-C4E35C3D632B}" type="datetime1">
              <a:rPr lang="fr-BE" smtClean="0"/>
              <a:t>07-07-23</a:t>
            </a:fld>
            <a:endParaRPr lang="fr-FR" dirty="0"/>
          </a:p>
        </p:txBody>
      </p:sp>
      <p:sp>
        <p:nvSpPr>
          <p:cNvPr id="6" name="Espace réservé du pied de page 5">
            <a:extLst>
              <a:ext uri="{FF2B5EF4-FFF2-40B4-BE49-F238E27FC236}">
                <a16:creationId xmlns:a16="http://schemas.microsoft.com/office/drawing/2014/main" id="{7F5A6EB3-3CB3-9F46-A289-8CC21650CBC6}"/>
              </a:ext>
            </a:extLst>
          </p:cNvPr>
          <p:cNvSpPr>
            <a:spLocks noGrp="1"/>
          </p:cNvSpPr>
          <p:nvPr>
            <p:ph type="ftr" sz="quarter" idx="11"/>
          </p:nvPr>
        </p:nvSpPr>
        <p:spPr/>
        <p:txBody>
          <a:bodyPr/>
          <a:lstStyle/>
          <a:p>
            <a:r>
              <a:rPr lang="fr-FR" dirty="0"/>
              <a:t>SESAR 3 JU PRESENTATION</a:t>
            </a:r>
          </a:p>
        </p:txBody>
      </p:sp>
      <p:sp>
        <p:nvSpPr>
          <p:cNvPr id="7" name="Espace réservé du numéro de diapositive 6">
            <a:extLst>
              <a:ext uri="{FF2B5EF4-FFF2-40B4-BE49-F238E27FC236}">
                <a16:creationId xmlns:a16="http://schemas.microsoft.com/office/drawing/2014/main" id="{4CA49F2C-06E8-5642-AD05-C0B4D7CB0A04}"/>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66792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6CA11-5A2C-CB4A-A728-E0FE87C7C47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C56D5C6-3181-F14C-B4FC-AED965AB7FF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1D0367-83AA-324E-8C42-959F20B008CC}"/>
              </a:ext>
            </a:extLst>
          </p:cNvPr>
          <p:cNvSpPr>
            <a:spLocks noGrp="1"/>
          </p:cNvSpPr>
          <p:nvPr>
            <p:ph type="dt" sz="half" idx="10"/>
          </p:nvPr>
        </p:nvSpPr>
        <p:spPr/>
        <p:txBody>
          <a:bodyPr/>
          <a:lstStyle/>
          <a:p>
            <a:fld id="{B1DA83CD-5E6A-489D-9A07-CCFDC97C3194}" type="datetime1">
              <a:rPr lang="fr-BE" smtClean="0"/>
              <a:t>07-07-23</a:t>
            </a:fld>
            <a:endParaRPr lang="fr-FR" dirty="0"/>
          </a:p>
        </p:txBody>
      </p:sp>
      <p:sp>
        <p:nvSpPr>
          <p:cNvPr id="5" name="Espace réservé du pied de page 4">
            <a:extLst>
              <a:ext uri="{FF2B5EF4-FFF2-40B4-BE49-F238E27FC236}">
                <a16:creationId xmlns:a16="http://schemas.microsoft.com/office/drawing/2014/main" id="{4DFAAA39-927C-414B-A5E0-E2E67B1C946C}"/>
              </a:ext>
            </a:extLst>
          </p:cNvPr>
          <p:cNvSpPr>
            <a:spLocks noGrp="1"/>
          </p:cNvSpPr>
          <p:nvPr>
            <p:ph type="ftr" sz="quarter" idx="11"/>
          </p:nvPr>
        </p:nvSpPr>
        <p:spPr/>
        <p:txBody>
          <a:bodyPr/>
          <a:lstStyle/>
          <a:p>
            <a:r>
              <a:rPr lang="fr-FR" dirty="0"/>
              <a:t>SESAR 3 JU PRESENTATION</a:t>
            </a:r>
          </a:p>
        </p:txBody>
      </p:sp>
      <p:sp>
        <p:nvSpPr>
          <p:cNvPr id="6" name="Espace réservé du numéro de diapositive 5">
            <a:extLst>
              <a:ext uri="{FF2B5EF4-FFF2-40B4-BE49-F238E27FC236}">
                <a16:creationId xmlns:a16="http://schemas.microsoft.com/office/drawing/2014/main" id="{F4532FF8-6274-CC42-806C-330C2324E0CD}"/>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2357507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612438-D6B1-414A-AE13-3472952113AE}"/>
              </a:ext>
            </a:extLst>
          </p:cNvPr>
          <p:cNvSpPr>
            <a:spLocks noGrp="1"/>
          </p:cNvSpPr>
          <p:nvPr>
            <p:ph type="title" orient="vert"/>
          </p:nvPr>
        </p:nvSpPr>
        <p:spPr>
          <a:xfrm>
            <a:off x="8724899"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EDA89-7E8F-B64F-82F6-EA07DB328B82}"/>
              </a:ext>
            </a:extLst>
          </p:cNvPr>
          <p:cNvSpPr>
            <a:spLocks noGrp="1"/>
          </p:cNvSpPr>
          <p:nvPr>
            <p:ph type="body" orient="vert" idx="1"/>
          </p:nvPr>
        </p:nvSpPr>
        <p:spPr>
          <a:xfrm>
            <a:off x="838199"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92DC3B-580D-A042-9111-906A19F6F776}"/>
              </a:ext>
            </a:extLst>
          </p:cNvPr>
          <p:cNvSpPr>
            <a:spLocks noGrp="1"/>
          </p:cNvSpPr>
          <p:nvPr>
            <p:ph type="dt" sz="half" idx="10"/>
          </p:nvPr>
        </p:nvSpPr>
        <p:spPr/>
        <p:txBody>
          <a:bodyPr/>
          <a:lstStyle/>
          <a:p>
            <a:fld id="{F810AE01-24B8-42A6-AC12-377F9662C763}" type="datetime1">
              <a:rPr lang="fr-BE" smtClean="0"/>
              <a:t>07-07-23</a:t>
            </a:fld>
            <a:endParaRPr lang="fr-FR" dirty="0"/>
          </a:p>
        </p:txBody>
      </p:sp>
      <p:sp>
        <p:nvSpPr>
          <p:cNvPr id="5" name="Espace réservé du pied de page 4">
            <a:extLst>
              <a:ext uri="{FF2B5EF4-FFF2-40B4-BE49-F238E27FC236}">
                <a16:creationId xmlns:a16="http://schemas.microsoft.com/office/drawing/2014/main" id="{3A84F675-3B59-8D40-B1B0-91E266C77442}"/>
              </a:ext>
            </a:extLst>
          </p:cNvPr>
          <p:cNvSpPr>
            <a:spLocks noGrp="1"/>
          </p:cNvSpPr>
          <p:nvPr>
            <p:ph type="ftr" sz="quarter" idx="11"/>
          </p:nvPr>
        </p:nvSpPr>
        <p:spPr/>
        <p:txBody>
          <a:bodyPr/>
          <a:lstStyle/>
          <a:p>
            <a:r>
              <a:rPr lang="fr-FR" dirty="0"/>
              <a:t>SESAR 3 JU PRESENTATION</a:t>
            </a:r>
          </a:p>
        </p:txBody>
      </p:sp>
      <p:sp>
        <p:nvSpPr>
          <p:cNvPr id="6" name="Espace réservé du numéro de diapositive 5">
            <a:extLst>
              <a:ext uri="{FF2B5EF4-FFF2-40B4-BE49-F238E27FC236}">
                <a16:creationId xmlns:a16="http://schemas.microsoft.com/office/drawing/2014/main" id="{5DB2D5D6-369C-CC4A-9EAB-3BDE5778A7F5}"/>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2655860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1782531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4188943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08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E5C8D-4CBA-0148-A4B1-EFDB92B27C98}"/>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fr-FR" dirty="0"/>
              <a:t>MODIFIEZ LE STYLE DU TITRE</a:t>
            </a:r>
          </a:p>
        </p:txBody>
      </p:sp>
      <p:sp>
        <p:nvSpPr>
          <p:cNvPr id="3" name="Sous-titre 2">
            <a:extLst>
              <a:ext uri="{FF2B5EF4-FFF2-40B4-BE49-F238E27FC236}">
                <a16:creationId xmlns:a16="http://schemas.microsoft.com/office/drawing/2014/main" id="{2E67F35E-C4E6-C44C-A18A-1C5E14954A2C}"/>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5826D30-6BDB-364F-AC03-4B7D6E479684}"/>
              </a:ext>
            </a:extLst>
          </p:cNvPr>
          <p:cNvSpPr>
            <a:spLocks noGrp="1"/>
          </p:cNvSpPr>
          <p:nvPr>
            <p:ph type="dt" sz="half" idx="10"/>
          </p:nvPr>
        </p:nvSpPr>
        <p:spPr/>
        <p:txBody>
          <a:bodyPr/>
          <a:lstStyle/>
          <a:p>
            <a:fld id="{523BE6F1-C43E-E44C-A7F9-CC8A09FD8B64}" type="datetime1">
              <a:rPr lang="fr-BE" smtClean="0"/>
              <a:t>07-07-23</a:t>
            </a:fld>
            <a:endParaRPr lang="fr-FR" dirty="0"/>
          </a:p>
        </p:txBody>
      </p:sp>
      <p:sp>
        <p:nvSpPr>
          <p:cNvPr id="5" name="Espace réservé du pied de page 4">
            <a:extLst>
              <a:ext uri="{FF2B5EF4-FFF2-40B4-BE49-F238E27FC236}">
                <a16:creationId xmlns:a16="http://schemas.microsoft.com/office/drawing/2014/main" id="{A000BDAC-0B52-4D46-9B6F-1D3248C58BC3}"/>
              </a:ext>
            </a:extLst>
          </p:cNvPr>
          <p:cNvSpPr>
            <a:spLocks noGrp="1"/>
          </p:cNvSpPr>
          <p:nvPr>
            <p:ph type="ftr" sz="quarter" idx="11"/>
          </p:nvPr>
        </p:nvSpPr>
        <p:spPr/>
        <p:txBody>
          <a:bodyPr/>
          <a:lstStyle/>
          <a:p>
            <a:r>
              <a:rPr lang="fr-FR" dirty="0"/>
              <a:t>SESAR 3 JU PRESENTATION</a:t>
            </a:r>
          </a:p>
        </p:txBody>
      </p:sp>
      <p:sp>
        <p:nvSpPr>
          <p:cNvPr id="6" name="Espace réservé du numéro de diapositive 5">
            <a:extLst>
              <a:ext uri="{FF2B5EF4-FFF2-40B4-BE49-F238E27FC236}">
                <a16:creationId xmlns:a16="http://schemas.microsoft.com/office/drawing/2014/main" id="{128099D7-958D-9042-B4FD-2777E732F8B0}"/>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2038851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F47BF-DE0D-F947-B592-7E35ADDB4955}"/>
              </a:ext>
            </a:extLst>
          </p:cNvPr>
          <p:cNvSpPr>
            <a:spLocks noGrp="1"/>
          </p:cNvSpPr>
          <p:nvPr>
            <p:ph type="title" hasCustomPrompt="1"/>
          </p:nvPr>
        </p:nvSpPr>
        <p:spPr/>
        <p:txBody>
          <a:bodyPr/>
          <a:lstStyle>
            <a:lvl1pPr>
              <a:defRPr>
                <a:solidFill>
                  <a:schemeClr val="accent2"/>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6F2F1595-A6B0-1741-8899-B1C63A82C65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2BB0182-6E7F-4B45-80F8-3CB4117EB030}"/>
              </a:ext>
            </a:extLst>
          </p:cNvPr>
          <p:cNvSpPr>
            <a:spLocks noGrp="1"/>
          </p:cNvSpPr>
          <p:nvPr>
            <p:ph type="dt" sz="half" idx="10"/>
          </p:nvPr>
        </p:nvSpPr>
        <p:spPr/>
        <p:txBody>
          <a:bodyPr/>
          <a:lstStyle/>
          <a:p>
            <a:fld id="{F3EB6B22-EEA8-5242-88E8-74DED4447908}" type="datetime1">
              <a:rPr lang="fr-BE" smtClean="0"/>
              <a:t>07-07-23</a:t>
            </a:fld>
            <a:endParaRPr lang="fr-FR" dirty="0"/>
          </a:p>
        </p:txBody>
      </p:sp>
      <p:sp>
        <p:nvSpPr>
          <p:cNvPr id="5" name="Espace réservé du pied de page 4">
            <a:extLst>
              <a:ext uri="{FF2B5EF4-FFF2-40B4-BE49-F238E27FC236}">
                <a16:creationId xmlns:a16="http://schemas.microsoft.com/office/drawing/2014/main" id="{BA3D463E-45E1-6F4E-BB84-B2DEAC36E21C}"/>
              </a:ext>
            </a:extLst>
          </p:cNvPr>
          <p:cNvSpPr>
            <a:spLocks noGrp="1"/>
          </p:cNvSpPr>
          <p:nvPr>
            <p:ph type="ftr" sz="quarter" idx="11"/>
          </p:nvPr>
        </p:nvSpPr>
        <p:spPr/>
        <p:txBody>
          <a:bodyPr/>
          <a:lstStyle/>
          <a:p>
            <a:r>
              <a:rPr lang="fr-FR" dirty="0"/>
              <a:t>SESAR 3 JU PRESENTATION</a:t>
            </a:r>
          </a:p>
        </p:txBody>
      </p:sp>
      <p:sp>
        <p:nvSpPr>
          <p:cNvPr id="6" name="Espace réservé du numéro de diapositive 5">
            <a:extLst>
              <a:ext uri="{FF2B5EF4-FFF2-40B4-BE49-F238E27FC236}">
                <a16:creationId xmlns:a16="http://schemas.microsoft.com/office/drawing/2014/main" id="{A19F3715-1E6E-8E41-BC5A-5EF9E4A807EE}"/>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608439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23BF42-72BD-744A-BA56-4E9CCE1B76A0}"/>
              </a:ext>
            </a:extLst>
          </p:cNvPr>
          <p:cNvSpPr>
            <a:spLocks noGrp="1"/>
          </p:cNvSpPr>
          <p:nvPr>
            <p:ph type="title" hasCustomPrompt="1"/>
          </p:nvPr>
        </p:nvSpPr>
        <p:spPr>
          <a:xfrm>
            <a:off x="831852" y="1709738"/>
            <a:ext cx="10515600" cy="2852737"/>
          </a:xfrm>
        </p:spPr>
        <p:txBody>
          <a:bodyPr anchor="b"/>
          <a:lstStyle>
            <a:lvl1pPr>
              <a:defRPr sz="6000"/>
            </a:lvl1pPr>
          </a:lstStyle>
          <a:p>
            <a:r>
              <a:rPr lang="fr-FR" dirty="0"/>
              <a:t>MODIFIEZ LE STYLE DU TITRE</a:t>
            </a:r>
          </a:p>
        </p:txBody>
      </p:sp>
      <p:sp>
        <p:nvSpPr>
          <p:cNvPr id="3" name="Espace réservé du texte 2">
            <a:extLst>
              <a:ext uri="{FF2B5EF4-FFF2-40B4-BE49-F238E27FC236}">
                <a16:creationId xmlns:a16="http://schemas.microsoft.com/office/drawing/2014/main" id="{CC00542D-3B60-6542-BD00-3EC4A0DE1432}"/>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1520ECE-1FED-0448-930B-A913709048A3}"/>
              </a:ext>
            </a:extLst>
          </p:cNvPr>
          <p:cNvSpPr>
            <a:spLocks noGrp="1"/>
          </p:cNvSpPr>
          <p:nvPr>
            <p:ph type="dt" sz="half" idx="10"/>
          </p:nvPr>
        </p:nvSpPr>
        <p:spPr/>
        <p:txBody>
          <a:bodyPr/>
          <a:lstStyle/>
          <a:p>
            <a:fld id="{FF58CF63-6C8D-614B-9582-0EAA98E01C2E}" type="datetime1">
              <a:rPr lang="fr-BE" smtClean="0"/>
              <a:t>07-07-23</a:t>
            </a:fld>
            <a:endParaRPr lang="fr-FR" dirty="0"/>
          </a:p>
        </p:txBody>
      </p:sp>
      <p:sp>
        <p:nvSpPr>
          <p:cNvPr id="5" name="Espace réservé du pied de page 4">
            <a:extLst>
              <a:ext uri="{FF2B5EF4-FFF2-40B4-BE49-F238E27FC236}">
                <a16:creationId xmlns:a16="http://schemas.microsoft.com/office/drawing/2014/main" id="{DB8EBEA7-6D03-BC44-8000-198582C72F43}"/>
              </a:ext>
            </a:extLst>
          </p:cNvPr>
          <p:cNvSpPr>
            <a:spLocks noGrp="1"/>
          </p:cNvSpPr>
          <p:nvPr>
            <p:ph type="ftr" sz="quarter" idx="11"/>
          </p:nvPr>
        </p:nvSpPr>
        <p:spPr/>
        <p:txBody>
          <a:bodyPr/>
          <a:lstStyle/>
          <a:p>
            <a:r>
              <a:rPr lang="fr-FR" dirty="0"/>
              <a:t>SESAR 3 JU PRESENTATION</a:t>
            </a:r>
          </a:p>
        </p:txBody>
      </p:sp>
      <p:sp>
        <p:nvSpPr>
          <p:cNvPr id="6" name="Espace réservé du numéro de diapositive 5">
            <a:extLst>
              <a:ext uri="{FF2B5EF4-FFF2-40B4-BE49-F238E27FC236}">
                <a16:creationId xmlns:a16="http://schemas.microsoft.com/office/drawing/2014/main" id="{DDE03F03-4B15-8A41-8BFD-CBD033B6942D}"/>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362849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BBD24F-5102-A442-AF7A-31AA7A272DB4}"/>
              </a:ext>
            </a:extLst>
          </p:cNvPr>
          <p:cNvSpPr>
            <a:spLocks noGrp="1"/>
          </p:cNvSpPr>
          <p:nvPr>
            <p:ph type="ctrTitle" hasCustomPrompt="1"/>
          </p:nvPr>
        </p:nvSpPr>
        <p:spPr>
          <a:xfrm>
            <a:off x="1524000" y="2235200"/>
            <a:ext cx="9144000" cy="2387600"/>
          </a:xfrm>
          <a:prstGeom prst="rect">
            <a:avLst/>
          </a:prstGeom>
        </p:spPr>
        <p:txBody>
          <a:bodyPr anchor="ctr" anchorCtr="0"/>
          <a:lstStyle>
            <a:lvl1pPr algn="ctr">
              <a:defRPr sz="3500" b="1"/>
            </a:lvl1pPr>
          </a:lstStyle>
          <a:p>
            <a:r>
              <a:rPr lang="fr-FR" dirty="0"/>
              <a:t>MODIFIEZ LE STYLE DU TITRE</a:t>
            </a:r>
          </a:p>
        </p:txBody>
      </p:sp>
    </p:spTree>
    <p:extLst>
      <p:ext uri="{BB962C8B-B14F-4D97-AF65-F5344CB8AC3E}">
        <p14:creationId xmlns:p14="http://schemas.microsoft.com/office/powerpoint/2010/main" val="283683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863F2-C25B-B74E-ABDF-5F4EA101DD1A}"/>
              </a:ext>
            </a:extLst>
          </p:cNvPr>
          <p:cNvSpPr>
            <a:spLocks noGrp="1"/>
          </p:cNvSpPr>
          <p:nvPr>
            <p:ph type="title" hasCustomPrompt="1"/>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75E091AC-F3CC-C449-A82B-42AEE6993A14}"/>
              </a:ext>
            </a:extLst>
          </p:cNvPr>
          <p:cNvSpPr>
            <a:spLocks noGrp="1"/>
          </p:cNvSpPr>
          <p:nvPr>
            <p:ph sz="half" idx="1"/>
          </p:nvPr>
        </p:nvSpPr>
        <p:spPr>
          <a:xfrm>
            <a:off x="838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5269545-C1BE-054A-9242-EA08908B8737}"/>
              </a:ext>
            </a:extLst>
          </p:cNvPr>
          <p:cNvSpPr>
            <a:spLocks noGrp="1"/>
          </p:cNvSpPr>
          <p:nvPr>
            <p:ph sz="half" idx="2"/>
          </p:nvPr>
        </p:nvSpPr>
        <p:spPr>
          <a:xfrm>
            <a:off x="6172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726E8BC-FAA2-D247-9CA6-12D5417D363A}"/>
              </a:ext>
            </a:extLst>
          </p:cNvPr>
          <p:cNvSpPr>
            <a:spLocks noGrp="1"/>
          </p:cNvSpPr>
          <p:nvPr>
            <p:ph type="dt" sz="half" idx="10"/>
          </p:nvPr>
        </p:nvSpPr>
        <p:spPr/>
        <p:txBody>
          <a:bodyPr/>
          <a:lstStyle/>
          <a:p>
            <a:fld id="{02A3317F-2667-5C4B-B55A-E28641F8C872}" type="datetime1">
              <a:rPr lang="fr-BE" smtClean="0"/>
              <a:t>07-07-23</a:t>
            </a:fld>
            <a:endParaRPr lang="fr-FR" dirty="0"/>
          </a:p>
        </p:txBody>
      </p:sp>
      <p:sp>
        <p:nvSpPr>
          <p:cNvPr id="6" name="Espace réservé du pied de page 5">
            <a:extLst>
              <a:ext uri="{FF2B5EF4-FFF2-40B4-BE49-F238E27FC236}">
                <a16:creationId xmlns:a16="http://schemas.microsoft.com/office/drawing/2014/main" id="{CABDFB2F-CDA4-E842-8C6F-7C7169E22D5C}"/>
              </a:ext>
            </a:extLst>
          </p:cNvPr>
          <p:cNvSpPr>
            <a:spLocks noGrp="1"/>
          </p:cNvSpPr>
          <p:nvPr>
            <p:ph type="ftr" sz="quarter" idx="11"/>
          </p:nvPr>
        </p:nvSpPr>
        <p:spPr/>
        <p:txBody>
          <a:bodyPr/>
          <a:lstStyle/>
          <a:p>
            <a:r>
              <a:rPr lang="fr-FR" dirty="0"/>
              <a:t>SESAR 3 JU PRESENTATION</a:t>
            </a:r>
          </a:p>
        </p:txBody>
      </p:sp>
      <p:sp>
        <p:nvSpPr>
          <p:cNvPr id="7" name="Espace réservé du numéro de diapositive 6">
            <a:extLst>
              <a:ext uri="{FF2B5EF4-FFF2-40B4-BE49-F238E27FC236}">
                <a16:creationId xmlns:a16="http://schemas.microsoft.com/office/drawing/2014/main" id="{0561BE15-9516-C94A-B6F2-3B6AB7044A25}"/>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572764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A14F6-9DBA-5E4D-AE48-2BD45564CF70}"/>
              </a:ext>
            </a:extLst>
          </p:cNvPr>
          <p:cNvSpPr>
            <a:spLocks noGrp="1"/>
          </p:cNvSpPr>
          <p:nvPr>
            <p:ph type="title" hasCustomPrompt="1"/>
          </p:nvPr>
        </p:nvSpPr>
        <p:spPr>
          <a:xfrm>
            <a:off x="839789" y="365125"/>
            <a:ext cx="10515600" cy="1325563"/>
          </a:xfrm>
        </p:spPr>
        <p:txBody>
          <a:bodyPr/>
          <a:lstStyle/>
          <a:p>
            <a:r>
              <a:rPr lang="fr-FR" dirty="0"/>
              <a:t>MODIFIEZ LE STYLE DU TITRE</a:t>
            </a:r>
          </a:p>
        </p:txBody>
      </p:sp>
      <p:sp>
        <p:nvSpPr>
          <p:cNvPr id="3" name="Espace réservé du texte 2">
            <a:extLst>
              <a:ext uri="{FF2B5EF4-FFF2-40B4-BE49-F238E27FC236}">
                <a16:creationId xmlns:a16="http://schemas.microsoft.com/office/drawing/2014/main" id="{B6525218-E4FD-3B44-882A-E1D97CD9FC20}"/>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3044C76-7A39-0140-8D89-A65F0A822FCF}"/>
              </a:ext>
            </a:extLst>
          </p:cNvPr>
          <p:cNvSpPr>
            <a:spLocks noGrp="1"/>
          </p:cNvSpPr>
          <p:nvPr>
            <p:ph sz="half" idx="2"/>
          </p:nvPr>
        </p:nvSpPr>
        <p:spPr>
          <a:xfrm>
            <a:off x="839789" y="2505076"/>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6780354-68CF-A341-AFAE-35C727E892AF}"/>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F285439-2F64-B94E-A5E0-D507E32D49DD}"/>
              </a:ext>
            </a:extLst>
          </p:cNvPr>
          <p:cNvSpPr>
            <a:spLocks noGrp="1"/>
          </p:cNvSpPr>
          <p:nvPr>
            <p:ph sz="quarter" idx="4"/>
          </p:nvPr>
        </p:nvSpPr>
        <p:spPr>
          <a:xfrm>
            <a:off x="6172202" y="2505076"/>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1A67385-683E-614E-89C7-E5B2533F41D6}"/>
              </a:ext>
            </a:extLst>
          </p:cNvPr>
          <p:cNvSpPr>
            <a:spLocks noGrp="1"/>
          </p:cNvSpPr>
          <p:nvPr>
            <p:ph type="dt" sz="half" idx="10"/>
          </p:nvPr>
        </p:nvSpPr>
        <p:spPr/>
        <p:txBody>
          <a:bodyPr/>
          <a:lstStyle/>
          <a:p>
            <a:fld id="{4B7CF367-CDA3-2242-8084-857653B75B2D}" type="datetime1">
              <a:rPr lang="fr-BE" smtClean="0"/>
              <a:t>07-07-23</a:t>
            </a:fld>
            <a:endParaRPr lang="fr-FR" dirty="0"/>
          </a:p>
        </p:txBody>
      </p:sp>
      <p:sp>
        <p:nvSpPr>
          <p:cNvPr id="8" name="Espace réservé du pied de page 7">
            <a:extLst>
              <a:ext uri="{FF2B5EF4-FFF2-40B4-BE49-F238E27FC236}">
                <a16:creationId xmlns:a16="http://schemas.microsoft.com/office/drawing/2014/main" id="{4805BC9E-398E-914A-9CB6-8B5E84A90D98}"/>
              </a:ext>
            </a:extLst>
          </p:cNvPr>
          <p:cNvSpPr>
            <a:spLocks noGrp="1"/>
          </p:cNvSpPr>
          <p:nvPr>
            <p:ph type="ftr" sz="quarter" idx="11"/>
          </p:nvPr>
        </p:nvSpPr>
        <p:spPr/>
        <p:txBody>
          <a:bodyPr/>
          <a:lstStyle/>
          <a:p>
            <a:r>
              <a:rPr lang="fr-FR" dirty="0"/>
              <a:t>SESAR 3 JU PRESENTATION</a:t>
            </a:r>
          </a:p>
        </p:txBody>
      </p:sp>
      <p:sp>
        <p:nvSpPr>
          <p:cNvPr id="9" name="Espace réservé du numéro de diapositive 8">
            <a:extLst>
              <a:ext uri="{FF2B5EF4-FFF2-40B4-BE49-F238E27FC236}">
                <a16:creationId xmlns:a16="http://schemas.microsoft.com/office/drawing/2014/main" id="{0E463F02-5454-1348-BD9D-24435F9DD2CC}"/>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1229597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E2FB5A-6C02-454B-A26D-A5EBBC6F2243}"/>
              </a:ext>
            </a:extLst>
          </p:cNvPr>
          <p:cNvSpPr>
            <a:spLocks noGrp="1"/>
          </p:cNvSpPr>
          <p:nvPr>
            <p:ph type="title" hasCustomPrompt="1"/>
          </p:nvPr>
        </p:nvSpPr>
        <p:spPr/>
        <p:txBody>
          <a:bodyPr/>
          <a:lstStyle/>
          <a:p>
            <a:r>
              <a:rPr lang="fr-FR" dirty="0"/>
              <a:t>MODIFIEZ LE STYLE DU TITRE</a:t>
            </a:r>
          </a:p>
        </p:txBody>
      </p:sp>
      <p:sp>
        <p:nvSpPr>
          <p:cNvPr id="3" name="Espace réservé de la date 2">
            <a:extLst>
              <a:ext uri="{FF2B5EF4-FFF2-40B4-BE49-F238E27FC236}">
                <a16:creationId xmlns:a16="http://schemas.microsoft.com/office/drawing/2014/main" id="{C119A624-53AA-6E4C-B053-2F378D1E743B}"/>
              </a:ext>
            </a:extLst>
          </p:cNvPr>
          <p:cNvSpPr>
            <a:spLocks noGrp="1"/>
          </p:cNvSpPr>
          <p:nvPr>
            <p:ph type="dt" sz="half" idx="10"/>
          </p:nvPr>
        </p:nvSpPr>
        <p:spPr/>
        <p:txBody>
          <a:bodyPr/>
          <a:lstStyle/>
          <a:p>
            <a:fld id="{0CBB6AF5-1561-4140-BE25-475236A340DA}" type="datetime1">
              <a:rPr lang="fr-BE" smtClean="0"/>
              <a:t>07-07-23</a:t>
            </a:fld>
            <a:endParaRPr lang="fr-FR" dirty="0"/>
          </a:p>
        </p:txBody>
      </p:sp>
      <p:sp>
        <p:nvSpPr>
          <p:cNvPr id="4" name="Espace réservé du pied de page 3">
            <a:extLst>
              <a:ext uri="{FF2B5EF4-FFF2-40B4-BE49-F238E27FC236}">
                <a16:creationId xmlns:a16="http://schemas.microsoft.com/office/drawing/2014/main" id="{492464BA-65C0-A54B-BB89-C59FCBB216F2}"/>
              </a:ext>
            </a:extLst>
          </p:cNvPr>
          <p:cNvSpPr>
            <a:spLocks noGrp="1"/>
          </p:cNvSpPr>
          <p:nvPr>
            <p:ph type="ftr" sz="quarter" idx="11"/>
          </p:nvPr>
        </p:nvSpPr>
        <p:spPr/>
        <p:txBody>
          <a:bodyPr/>
          <a:lstStyle/>
          <a:p>
            <a:r>
              <a:rPr lang="fr-FR" dirty="0"/>
              <a:t>SESAR 3 JU PRESENTATION</a:t>
            </a:r>
          </a:p>
        </p:txBody>
      </p:sp>
      <p:sp>
        <p:nvSpPr>
          <p:cNvPr id="5" name="Espace réservé du numéro de diapositive 4">
            <a:extLst>
              <a:ext uri="{FF2B5EF4-FFF2-40B4-BE49-F238E27FC236}">
                <a16:creationId xmlns:a16="http://schemas.microsoft.com/office/drawing/2014/main" id="{88D351B9-9002-884F-8CC6-5B6DAB176499}"/>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968076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55EE5EC-AC9F-8440-8D85-D3C96900B957}"/>
              </a:ext>
            </a:extLst>
          </p:cNvPr>
          <p:cNvSpPr>
            <a:spLocks noGrp="1"/>
          </p:cNvSpPr>
          <p:nvPr>
            <p:ph type="dt" sz="half" idx="10"/>
          </p:nvPr>
        </p:nvSpPr>
        <p:spPr/>
        <p:txBody>
          <a:bodyPr/>
          <a:lstStyle/>
          <a:p>
            <a:fld id="{6C081D56-BEA0-B449-8196-A0886BC2EBE4}" type="datetime1">
              <a:rPr lang="fr-BE" smtClean="0"/>
              <a:t>07-07-23</a:t>
            </a:fld>
            <a:endParaRPr lang="fr-FR" dirty="0"/>
          </a:p>
        </p:txBody>
      </p:sp>
      <p:sp>
        <p:nvSpPr>
          <p:cNvPr id="3" name="Espace réservé du pied de page 2">
            <a:extLst>
              <a:ext uri="{FF2B5EF4-FFF2-40B4-BE49-F238E27FC236}">
                <a16:creationId xmlns:a16="http://schemas.microsoft.com/office/drawing/2014/main" id="{17F21836-5ADD-F842-BF3C-B9F3E77D77F6}"/>
              </a:ext>
            </a:extLst>
          </p:cNvPr>
          <p:cNvSpPr>
            <a:spLocks noGrp="1"/>
          </p:cNvSpPr>
          <p:nvPr>
            <p:ph type="ftr" sz="quarter" idx="11"/>
          </p:nvPr>
        </p:nvSpPr>
        <p:spPr/>
        <p:txBody>
          <a:bodyPr/>
          <a:lstStyle/>
          <a:p>
            <a:r>
              <a:rPr lang="fr-FR" dirty="0"/>
              <a:t>SESAR 3 JU PRESENTATION</a:t>
            </a:r>
          </a:p>
        </p:txBody>
      </p:sp>
      <p:sp>
        <p:nvSpPr>
          <p:cNvPr id="4" name="Espace réservé du numéro de diapositive 3">
            <a:extLst>
              <a:ext uri="{FF2B5EF4-FFF2-40B4-BE49-F238E27FC236}">
                <a16:creationId xmlns:a16="http://schemas.microsoft.com/office/drawing/2014/main" id="{B8C79ABC-89C1-D642-AEFD-2ED281B9AEBE}"/>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275206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A2632A-1DC2-2347-8D18-3E65D46206BC}"/>
              </a:ext>
            </a:extLst>
          </p:cNvPr>
          <p:cNvSpPr>
            <a:spLocks noGrp="1"/>
          </p:cNvSpPr>
          <p:nvPr>
            <p:ph type="title"/>
          </p:nvPr>
        </p:nvSpPr>
        <p:spPr>
          <a:xfrm>
            <a:off x="839790" y="457200"/>
            <a:ext cx="3932236"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89475F3-C7DD-414A-9588-00BA28571F0D}"/>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7E5F81E-3605-8546-A4FB-C3D7AE651DD3}"/>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72628AC-DC70-9C4D-81B5-33D17B8EFB30}"/>
              </a:ext>
            </a:extLst>
          </p:cNvPr>
          <p:cNvSpPr>
            <a:spLocks noGrp="1"/>
          </p:cNvSpPr>
          <p:nvPr>
            <p:ph type="dt" sz="half" idx="10"/>
          </p:nvPr>
        </p:nvSpPr>
        <p:spPr/>
        <p:txBody>
          <a:bodyPr/>
          <a:lstStyle/>
          <a:p>
            <a:fld id="{D1D09178-20D5-B142-A2B2-372A97FD57B1}" type="datetime1">
              <a:rPr lang="fr-BE" smtClean="0"/>
              <a:t>07-07-23</a:t>
            </a:fld>
            <a:endParaRPr lang="fr-FR" dirty="0"/>
          </a:p>
        </p:txBody>
      </p:sp>
      <p:sp>
        <p:nvSpPr>
          <p:cNvPr id="6" name="Espace réservé du pied de page 5">
            <a:extLst>
              <a:ext uri="{FF2B5EF4-FFF2-40B4-BE49-F238E27FC236}">
                <a16:creationId xmlns:a16="http://schemas.microsoft.com/office/drawing/2014/main" id="{A234510E-7C19-A942-989C-E50942330516}"/>
              </a:ext>
            </a:extLst>
          </p:cNvPr>
          <p:cNvSpPr>
            <a:spLocks noGrp="1"/>
          </p:cNvSpPr>
          <p:nvPr>
            <p:ph type="ftr" sz="quarter" idx="11"/>
          </p:nvPr>
        </p:nvSpPr>
        <p:spPr/>
        <p:txBody>
          <a:bodyPr/>
          <a:lstStyle/>
          <a:p>
            <a:r>
              <a:rPr lang="fr-FR" dirty="0"/>
              <a:t>SESAR 3 JU PRESENTATION</a:t>
            </a:r>
          </a:p>
        </p:txBody>
      </p:sp>
      <p:sp>
        <p:nvSpPr>
          <p:cNvPr id="7" name="Espace réservé du numéro de diapositive 6">
            <a:extLst>
              <a:ext uri="{FF2B5EF4-FFF2-40B4-BE49-F238E27FC236}">
                <a16:creationId xmlns:a16="http://schemas.microsoft.com/office/drawing/2014/main" id="{43640E9F-6F94-F94D-B127-285AC905990A}"/>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816033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0A50C-2928-2647-BF65-2DB0B5795B17}"/>
              </a:ext>
            </a:extLst>
          </p:cNvPr>
          <p:cNvSpPr>
            <a:spLocks noGrp="1"/>
          </p:cNvSpPr>
          <p:nvPr>
            <p:ph type="title"/>
          </p:nvPr>
        </p:nvSpPr>
        <p:spPr>
          <a:xfrm>
            <a:off x="839790" y="457200"/>
            <a:ext cx="3932236"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924B748-F39B-A842-8F1C-4CF04753A17A}"/>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fr-FR" dirty="0"/>
          </a:p>
        </p:txBody>
      </p:sp>
      <p:sp>
        <p:nvSpPr>
          <p:cNvPr id="4" name="Espace réservé du texte 3">
            <a:extLst>
              <a:ext uri="{FF2B5EF4-FFF2-40B4-BE49-F238E27FC236}">
                <a16:creationId xmlns:a16="http://schemas.microsoft.com/office/drawing/2014/main" id="{8E2B85B3-1151-1A4A-9F2D-B97BAC762BD3}"/>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2354530-31EB-8E40-8DDA-7ECAF82CDB72}"/>
              </a:ext>
            </a:extLst>
          </p:cNvPr>
          <p:cNvSpPr>
            <a:spLocks noGrp="1"/>
          </p:cNvSpPr>
          <p:nvPr>
            <p:ph type="dt" sz="half" idx="10"/>
          </p:nvPr>
        </p:nvSpPr>
        <p:spPr/>
        <p:txBody>
          <a:bodyPr/>
          <a:lstStyle/>
          <a:p>
            <a:fld id="{FE3C6A8B-393A-464C-8956-EEBCBD1A965D}" type="datetime1">
              <a:rPr lang="fr-BE" smtClean="0"/>
              <a:t>07-07-23</a:t>
            </a:fld>
            <a:endParaRPr lang="fr-FR" dirty="0"/>
          </a:p>
        </p:txBody>
      </p:sp>
      <p:sp>
        <p:nvSpPr>
          <p:cNvPr id="6" name="Espace réservé du pied de page 5">
            <a:extLst>
              <a:ext uri="{FF2B5EF4-FFF2-40B4-BE49-F238E27FC236}">
                <a16:creationId xmlns:a16="http://schemas.microsoft.com/office/drawing/2014/main" id="{7F5A6EB3-3CB3-9F46-A289-8CC21650CBC6}"/>
              </a:ext>
            </a:extLst>
          </p:cNvPr>
          <p:cNvSpPr>
            <a:spLocks noGrp="1"/>
          </p:cNvSpPr>
          <p:nvPr>
            <p:ph type="ftr" sz="quarter" idx="11"/>
          </p:nvPr>
        </p:nvSpPr>
        <p:spPr/>
        <p:txBody>
          <a:bodyPr/>
          <a:lstStyle/>
          <a:p>
            <a:r>
              <a:rPr lang="fr-FR" dirty="0"/>
              <a:t>SESAR 3 JU PRESENTATION</a:t>
            </a:r>
          </a:p>
        </p:txBody>
      </p:sp>
      <p:sp>
        <p:nvSpPr>
          <p:cNvPr id="7" name="Espace réservé du numéro de diapositive 6">
            <a:extLst>
              <a:ext uri="{FF2B5EF4-FFF2-40B4-BE49-F238E27FC236}">
                <a16:creationId xmlns:a16="http://schemas.microsoft.com/office/drawing/2014/main" id="{4CA49F2C-06E8-5642-AD05-C0B4D7CB0A04}"/>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2257050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6CA11-5A2C-CB4A-A728-E0FE87C7C47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C56D5C6-3181-F14C-B4FC-AED965AB7FF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1D0367-83AA-324E-8C42-959F20B008CC}"/>
              </a:ext>
            </a:extLst>
          </p:cNvPr>
          <p:cNvSpPr>
            <a:spLocks noGrp="1"/>
          </p:cNvSpPr>
          <p:nvPr>
            <p:ph type="dt" sz="half" idx="10"/>
          </p:nvPr>
        </p:nvSpPr>
        <p:spPr/>
        <p:txBody>
          <a:bodyPr/>
          <a:lstStyle/>
          <a:p>
            <a:fld id="{9B1A2403-BA91-334B-8CEF-E9B10E3A2DAE}" type="datetime1">
              <a:rPr lang="fr-BE" smtClean="0"/>
              <a:t>07-07-23</a:t>
            </a:fld>
            <a:endParaRPr lang="fr-FR" dirty="0"/>
          </a:p>
        </p:txBody>
      </p:sp>
      <p:sp>
        <p:nvSpPr>
          <p:cNvPr id="5" name="Espace réservé du pied de page 4">
            <a:extLst>
              <a:ext uri="{FF2B5EF4-FFF2-40B4-BE49-F238E27FC236}">
                <a16:creationId xmlns:a16="http://schemas.microsoft.com/office/drawing/2014/main" id="{4DFAAA39-927C-414B-A5E0-E2E67B1C946C}"/>
              </a:ext>
            </a:extLst>
          </p:cNvPr>
          <p:cNvSpPr>
            <a:spLocks noGrp="1"/>
          </p:cNvSpPr>
          <p:nvPr>
            <p:ph type="ftr" sz="quarter" idx="11"/>
          </p:nvPr>
        </p:nvSpPr>
        <p:spPr/>
        <p:txBody>
          <a:bodyPr/>
          <a:lstStyle/>
          <a:p>
            <a:r>
              <a:rPr lang="fr-FR" dirty="0"/>
              <a:t>SESAR 3 JU PRESENTATION</a:t>
            </a:r>
          </a:p>
        </p:txBody>
      </p:sp>
      <p:sp>
        <p:nvSpPr>
          <p:cNvPr id="6" name="Espace réservé du numéro de diapositive 5">
            <a:extLst>
              <a:ext uri="{FF2B5EF4-FFF2-40B4-BE49-F238E27FC236}">
                <a16:creationId xmlns:a16="http://schemas.microsoft.com/office/drawing/2014/main" id="{F4532FF8-6274-CC42-806C-330C2324E0CD}"/>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1565268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612438-D6B1-414A-AE13-3472952113AE}"/>
              </a:ext>
            </a:extLst>
          </p:cNvPr>
          <p:cNvSpPr>
            <a:spLocks noGrp="1"/>
          </p:cNvSpPr>
          <p:nvPr>
            <p:ph type="title" orient="vert"/>
          </p:nvPr>
        </p:nvSpPr>
        <p:spPr>
          <a:xfrm>
            <a:off x="8724899"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EDA89-7E8F-B64F-82F6-EA07DB328B82}"/>
              </a:ext>
            </a:extLst>
          </p:cNvPr>
          <p:cNvSpPr>
            <a:spLocks noGrp="1"/>
          </p:cNvSpPr>
          <p:nvPr>
            <p:ph type="body" orient="vert" idx="1"/>
          </p:nvPr>
        </p:nvSpPr>
        <p:spPr>
          <a:xfrm>
            <a:off x="838199"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92DC3B-580D-A042-9111-906A19F6F776}"/>
              </a:ext>
            </a:extLst>
          </p:cNvPr>
          <p:cNvSpPr>
            <a:spLocks noGrp="1"/>
          </p:cNvSpPr>
          <p:nvPr>
            <p:ph type="dt" sz="half" idx="10"/>
          </p:nvPr>
        </p:nvSpPr>
        <p:spPr/>
        <p:txBody>
          <a:bodyPr/>
          <a:lstStyle/>
          <a:p>
            <a:fld id="{5264B651-9FFA-C843-B5F5-02C994F79F7E}" type="datetime1">
              <a:rPr lang="fr-BE" smtClean="0"/>
              <a:t>07-07-23</a:t>
            </a:fld>
            <a:endParaRPr lang="fr-FR" dirty="0"/>
          </a:p>
        </p:txBody>
      </p:sp>
      <p:sp>
        <p:nvSpPr>
          <p:cNvPr id="5" name="Espace réservé du pied de page 4">
            <a:extLst>
              <a:ext uri="{FF2B5EF4-FFF2-40B4-BE49-F238E27FC236}">
                <a16:creationId xmlns:a16="http://schemas.microsoft.com/office/drawing/2014/main" id="{3A84F675-3B59-8D40-B1B0-91E266C77442}"/>
              </a:ext>
            </a:extLst>
          </p:cNvPr>
          <p:cNvSpPr>
            <a:spLocks noGrp="1"/>
          </p:cNvSpPr>
          <p:nvPr>
            <p:ph type="ftr" sz="quarter" idx="11"/>
          </p:nvPr>
        </p:nvSpPr>
        <p:spPr/>
        <p:txBody>
          <a:bodyPr/>
          <a:lstStyle/>
          <a:p>
            <a:r>
              <a:rPr lang="fr-FR" dirty="0"/>
              <a:t>SESAR 3 JU PRESENTATION</a:t>
            </a:r>
          </a:p>
        </p:txBody>
      </p:sp>
      <p:sp>
        <p:nvSpPr>
          <p:cNvPr id="6" name="Espace réservé du numéro de diapositive 5">
            <a:extLst>
              <a:ext uri="{FF2B5EF4-FFF2-40B4-BE49-F238E27FC236}">
                <a16:creationId xmlns:a16="http://schemas.microsoft.com/office/drawing/2014/main" id="{5DB2D5D6-369C-CC4A-9EAB-3BDE5778A7F5}"/>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859820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E5C8D-4CBA-0148-A4B1-EFDB92B27C98}"/>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fr-FR" dirty="0"/>
              <a:t>MODIFIEZ LE STYLE DU TITRE</a:t>
            </a:r>
          </a:p>
        </p:txBody>
      </p:sp>
      <p:sp>
        <p:nvSpPr>
          <p:cNvPr id="3" name="Sous-titre 2">
            <a:extLst>
              <a:ext uri="{FF2B5EF4-FFF2-40B4-BE49-F238E27FC236}">
                <a16:creationId xmlns:a16="http://schemas.microsoft.com/office/drawing/2014/main" id="{2E67F35E-C4E6-C44C-A18A-1C5E14954A2C}"/>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5826D30-6BDB-364F-AC03-4B7D6E479684}"/>
              </a:ext>
            </a:extLst>
          </p:cNvPr>
          <p:cNvSpPr>
            <a:spLocks noGrp="1"/>
          </p:cNvSpPr>
          <p:nvPr>
            <p:ph type="dt" sz="half" idx="10"/>
          </p:nvPr>
        </p:nvSpPr>
        <p:spPr/>
        <p:txBody>
          <a:bodyPr/>
          <a:lstStyle/>
          <a:p>
            <a:fld id="{523BE6F1-C43E-E44C-A7F9-CC8A09FD8B64}" type="datetime1">
              <a:rPr lang="fr-BE" smtClean="0"/>
              <a:t>07-07-23</a:t>
            </a:fld>
            <a:endParaRPr lang="fr-FR" dirty="0"/>
          </a:p>
        </p:txBody>
      </p:sp>
      <p:sp>
        <p:nvSpPr>
          <p:cNvPr id="5" name="Espace réservé du pied de page 4">
            <a:extLst>
              <a:ext uri="{FF2B5EF4-FFF2-40B4-BE49-F238E27FC236}">
                <a16:creationId xmlns:a16="http://schemas.microsoft.com/office/drawing/2014/main" id="{A000BDAC-0B52-4D46-9B6F-1D3248C58BC3}"/>
              </a:ext>
            </a:extLst>
          </p:cNvPr>
          <p:cNvSpPr>
            <a:spLocks noGrp="1"/>
          </p:cNvSpPr>
          <p:nvPr>
            <p:ph type="ftr" sz="quarter" idx="11"/>
          </p:nvPr>
        </p:nvSpPr>
        <p:spPr/>
        <p:txBody>
          <a:bodyPr/>
          <a:lstStyle/>
          <a:p>
            <a:r>
              <a:rPr lang="fr-FR" dirty="0" smtClean="0"/>
              <a:t>SESAR JU PRESENTATION</a:t>
            </a:r>
            <a:endParaRPr lang="fr-FR" dirty="0"/>
          </a:p>
        </p:txBody>
      </p:sp>
      <p:sp>
        <p:nvSpPr>
          <p:cNvPr id="6" name="Espace réservé du numéro de diapositive 5">
            <a:extLst>
              <a:ext uri="{FF2B5EF4-FFF2-40B4-BE49-F238E27FC236}">
                <a16:creationId xmlns:a16="http://schemas.microsoft.com/office/drawing/2014/main" id="{128099D7-958D-9042-B4FD-2777E732F8B0}"/>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4229714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F47BF-DE0D-F947-B592-7E35ADDB4955}"/>
              </a:ext>
            </a:extLst>
          </p:cNvPr>
          <p:cNvSpPr>
            <a:spLocks noGrp="1"/>
          </p:cNvSpPr>
          <p:nvPr>
            <p:ph type="title" hasCustomPrompt="1"/>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6F2F1595-A6B0-1741-8899-B1C63A82C65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2BB0182-6E7F-4B45-80F8-3CB4117EB030}"/>
              </a:ext>
            </a:extLst>
          </p:cNvPr>
          <p:cNvSpPr>
            <a:spLocks noGrp="1"/>
          </p:cNvSpPr>
          <p:nvPr>
            <p:ph type="dt" sz="half" idx="10"/>
          </p:nvPr>
        </p:nvSpPr>
        <p:spPr/>
        <p:txBody>
          <a:bodyPr/>
          <a:lstStyle/>
          <a:p>
            <a:fld id="{F3EB6B22-EEA8-5242-88E8-74DED4447908}" type="datetime1">
              <a:rPr lang="fr-BE" smtClean="0"/>
              <a:t>07-07-23</a:t>
            </a:fld>
            <a:endParaRPr lang="fr-FR" dirty="0"/>
          </a:p>
        </p:txBody>
      </p:sp>
      <p:sp>
        <p:nvSpPr>
          <p:cNvPr id="5" name="Espace réservé du pied de page 4">
            <a:extLst>
              <a:ext uri="{FF2B5EF4-FFF2-40B4-BE49-F238E27FC236}">
                <a16:creationId xmlns:a16="http://schemas.microsoft.com/office/drawing/2014/main" id="{BA3D463E-45E1-6F4E-BB84-B2DEAC36E21C}"/>
              </a:ext>
            </a:extLst>
          </p:cNvPr>
          <p:cNvSpPr>
            <a:spLocks noGrp="1"/>
          </p:cNvSpPr>
          <p:nvPr>
            <p:ph type="ftr" sz="quarter" idx="11"/>
          </p:nvPr>
        </p:nvSpPr>
        <p:spPr/>
        <p:txBody>
          <a:bodyPr/>
          <a:lstStyle/>
          <a:p>
            <a:r>
              <a:rPr lang="fr-FR" dirty="0" smtClean="0"/>
              <a:t>SESAR JU PRESENTATION</a:t>
            </a:r>
            <a:endParaRPr lang="fr-FR" dirty="0"/>
          </a:p>
        </p:txBody>
      </p:sp>
      <p:sp>
        <p:nvSpPr>
          <p:cNvPr id="6" name="Espace réservé du numéro de diapositive 5">
            <a:extLst>
              <a:ext uri="{FF2B5EF4-FFF2-40B4-BE49-F238E27FC236}">
                <a16:creationId xmlns:a16="http://schemas.microsoft.com/office/drawing/2014/main" id="{A19F3715-1E6E-8E41-BC5A-5EF9E4A807EE}"/>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2036703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E5C8D-4CBA-0148-A4B1-EFDB92B27C98}"/>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fr-FR" dirty="0"/>
              <a:t>MODIFIEZ LE STYLE DU TITRE</a:t>
            </a:r>
          </a:p>
        </p:txBody>
      </p:sp>
      <p:sp>
        <p:nvSpPr>
          <p:cNvPr id="3" name="Sous-titre 2">
            <a:extLst>
              <a:ext uri="{FF2B5EF4-FFF2-40B4-BE49-F238E27FC236}">
                <a16:creationId xmlns:a16="http://schemas.microsoft.com/office/drawing/2014/main" id="{2E67F35E-C4E6-C44C-A18A-1C5E14954A2C}"/>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5826D30-6BDB-364F-AC03-4B7D6E479684}"/>
              </a:ext>
            </a:extLst>
          </p:cNvPr>
          <p:cNvSpPr>
            <a:spLocks noGrp="1"/>
          </p:cNvSpPr>
          <p:nvPr>
            <p:ph type="dt" sz="half" idx="10"/>
          </p:nvPr>
        </p:nvSpPr>
        <p:spPr/>
        <p:txBody>
          <a:bodyPr/>
          <a:lstStyle/>
          <a:p>
            <a:fld id="{E44E4AD5-77FE-40E6-92E4-42EFC661CFB9}" type="datetime1">
              <a:rPr lang="fr-BE" smtClean="0"/>
              <a:t>07-07-23</a:t>
            </a:fld>
            <a:endParaRPr lang="fr-FR" dirty="0"/>
          </a:p>
        </p:txBody>
      </p:sp>
      <p:sp>
        <p:nvSpPr>
          <p:cNvPr id="5" name="Espace réservé du pied de page 4">
            <a:extLst>
              <a:ext uri="{FF2B5EF4-FFF2-40B4-BE49-F238E27FC236}">
                <a16:creationId xmlns:a16="http://schemas.microsoft.com/office/drawing/2014/main" id="{A000BDAC-0B52-4D46-9B6F-1D3248C58BC3}"/>
              </a:ext>
            </a:extLst>
          </p:cNvPr>
          <p:cNvSpPr>
            <a:spLocks noGrp="1"/>
          </p:cNvSpPr>
          <p:nvPr>
            <p:ph type="ftr" sz="quarter" idx="11"/>
          </p:nvPr>
        </p:nvSpPr>
        <p:spPr/>
        <p:txBody>
          <a:bodyPr/>
          <a:lstStyle/>
          <a:p>
            <a:r>
              <a:rPr lang="fr-FR" dirty="0"/>
              <a:t>SESAR 3 JU PRESENTATION</a:t>
            </a:r>
          </a:p>
        </p:txBody>
      </p:sp>
      <p:sp>
        <p:nvSpPr>
          <p:cNvPr id="6" name="Espace réservé du numéro de diapositive 5">
            <a:extLst>
              <a:ext uri="{FF2B5EF4-FFF2-40B4-BE49-F238E27FC236}">
                <a16:creationId xmlns:a16="http://schemas.microsoft.com/office/drawing/2014/main" id="{128099D7-958D-9042-B4FD-2777E732F8B0}"/>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3833926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23BF42-72BD-744A-BA56-4E9CCE1B76A0}"/>
              </a:ext>
            </a:extLst>
          </p:cNvPr>
          <p:cNvSpPr>
            <a:spLocks noGrp="1"/>
          </p:cNvSpPr>
          <p:nvPr>
            <p:ph type="title" hasCustomPrompt="1"/>
          </p:nvPr>
        </p:nvSpPr>
        <p:spPr>
          <a:xfrm>
            <a:off x="831852" y="1709738"/>
            <a:ext cx="10515600" cy="2852737"/>
          </a:xfrm>
        </p:spPr>
        <p:txBody>
          <a:bodyPr anchor="b"/>
          <a:lstStyle>
            <a:lvl1pPr>
              <a:defRPr sz="6000"/>
            </a:lvl1pPr>
          </a:lstStyle>
          <a:p>
            <a:r>
              <a:rPr lang="fr-FR" dirty="0"/>
              <a:t>MODIFIEZ LE STYLE DU TITRE</a:t>
            </a:r>
          </a:p>
        </p:txBody>
      </p:sp>
      <p:sp>
        <p:nvSpPr>
          <p:cNvPr id="3" name="Espace réservé du texte 2">
            <a:extLst>
              <a:ext uri="{FF2B5EF4-FFF2-40B4-BE49-F238E27FC236}">
                <a16:creationId xmlns:a16="http://schemas.microsoft.com/office/drawing/2014/main" id="{CC00542D-3B60-6542-BD00-3EC4A0DE1432}"/>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1520ECE-1FED-0448-930B-A913709048A3}"/>
              </a:ext>
            </a:extLst>
          </p:cNvPr>
          <p:cNvSpPr>
            <a:spLocks noGrp="1"/>
          </p:cNvSpPr>
          <p:nvPr>
            <p:ph type="dt" sz="half" idx="10"/>
          </p:nvPr>
        </p:nvSpPr>
        <p:spPr/>
        <p:txBody>
          <a:bodyPr/>
          <a:lstStyle/>
          <a:p>
            <a:fld id="{FF58CF63-6C8D-614B-9582-0EAA98E01C2E}" type="datetime1">
              <a:rPr lang="fr-BE" smtClean="0"/>
              <a:t>07-07-23</a:t>
            </a:fld>
            <a:endParaRPr lang="fr-FR" dirty="0"/>
          </a:p>
        </p:txBody>
      </p:sp>
      <p:sp>
        <p:nvSpPr>
          <p:cNvPr id="5" name="Espace réservé du pied de page 4">
            <a:extLst>
              <a:ext uri="{FF2B5EF4-FFF2-40B4-BE49-F238E27FC236}">
                <a16:creationId xmlns:a16="http://schemas.microsoft.com/office/drawing/2014/main" id="{DB8EBEA7-6D03-BC44-8000-198582C72F43}"/>
              </a:ext>
            </a:extLst>
          </p:cNvPr>
          <p:cNvSpPr>
            <a:spLocks noGrp="1"/>
          </p:cNvSpPr>
          <p:nvPr>
            <p:ph type="ftr" sz="quarter" idx="11"/>
          </p:nvPr>
        </p:nvSpPr>
        <p:spPr/>
        <p:txBody>
          <a:bodyPr/>
          <a:lstStyle/>
          <a:p>
            <a:r>
              <a:rPr lang="fr-FR" dirty="0" smtClean="0"/>
              <a:t>SESAR JU PRESENTATION</a:t>
            </a:r>
            <a:endParaRPr lang="fr-FR" dirty="0"/>
          </a:p>
        </p:txBody>
      </p:sp>
      <p:sp>
        <p:nvSpPr>
          <p:cNvPr id="6" name="Espace réservé du numéro de diapositive 5">
            <a:extLst>
              <a:ext uri="{FF2B5EF4-FFF2-40B4-BE49-F238E27FC236}">
                <a16:creationId xmlns:a16="http://schemas.microsoft.com/office/drawing/2014/main" id="{DDE03F03-4B15-8A41-8BFD-CBD033B6942D}"/>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184941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863F2-C25B-B74E-ABDF-5F4EA101DD1A}"/>
              </a:ext>
            </a:extLst>
          </p:cNvPr>
          <p:cNvSpPr>
            <a:spLocks noGrp="1"/>
          </p:cNvSpPr>
          <p:nvPr>
            <p:ph type="title" hasCustomPrompt="1"/>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75E091AC-F3CC-C449-A82B-42AEE6993A14}"/>
              </a:ext>
            </a:extLst>
          </p:cNvPr>
          <p:cNvSpPr>
            <a:spLocks noGrp="1"/>
          </p:cNvSpPr>
          <p:nvPr>
            <p:ph sz="half" idx="1"/>
          </p:nvPr>
        </p:nvSpPr>
        <p:spPr>
          <a:xfrm>
            <a:off x="838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5269545-C1BE-054A-9242-EA08908B8737}"/>
              </a:ext>
            </a:extLst>
          </p:cNvPr>
          <p:cNvSpPr>
            <a:spLocks noGrp="1"/>
          </p:cNvSpPr>
          <p:nvPr>
            <p:ph sz="half" idx="2"/>
          </p:nvPr>
        </p:nvSpPr>
        <p:spPr>
          <a:xfrm>
            <a:off x="6172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726E8BC-FAA2-D247-9CA6-12D5417D363A}"/>
              </a:ext>
            </a:extLst>
          </p:cNvPr>
          <p:cNvSpPr>
            <a:spLocks noGrp="1"/>
          </p:cNvSpPr>
          <p:nvPr>
            <p:ph type="dt" sz="half" idx="10"/>
          </p:nvPr>
        </p:nvSpPr>
        <p:spPr/>
        <p:txBody>
          <a:bodyPr/>
          <a:lstStyle/>
          <a:p>
            <a:fld id="{02A3317F-2667-5C4B-B55A-E28641F8C872}" type="datetime1">
              <a:rPr lang="fr-BE" smtClean="0"/>
              <a:t>07-07-23</a:t>
            </a:fld>
            <a:endParaRPr lang="fr-FR" dirty="0"/>
          </a:p>
        </p:txBody>
      </p:sp>
      <p:sp>
        <p:nvSpPr>
          <p:cNvPr id="6" name="Espace réservé du pied de page 5">
            <a:extLst>
              <a:ext uri="{FF2B5EF4-FFF2-40B4-BE49-F238E27FC236}">
                <a16:creationId xmlns:a16="http://schemas.microsoft.com/office/drawing/2014/main" id="{CABDFB2F-CDA4-E842-8C6F-7C7169E22D5C}"/>
              </a:ext>
            </a:extLst>
          </p:cNvPr>
          <p:cNvSpPr>
            <a:spLocks noGrp="1"/>
          </p:cNvSpPr>
          <p:nvPr>
            <p:ph type="ftr" sz="quarter" idx="11"/>
          </p:nvPr>
        </p:nvSpPr>
        <p:spPr/>
        <p:txBody>
          <a:bodyPr/>
          <a:lstStyle/>
          <a:p>
            <a:r>
              <a:rPr lang="fr-FR" dirty="0" smtClean="0"/>
              <a:t>SESAR JU PRESENTATION</a:t>
            </a:r>
            <a:endParaRPr lang="fr-FR" dirty="0"/>
          </a:p>
        </p:txBody>
      </p:sp>
      <p:sp>
        <p:nvSpPr>
          <p:cNvPr id="7" name="Espace réservé du numéro de diapositive 6">
            <a:extLst>
              <a:ext uri="{FF2B5EF4-FFF2-40B4-BE49-F238E27FC236}">
                <a16:creationId xmlns:a16="http://schemas.microsoft.com/office/drawing/2014/main" id="{0561BE15-9516-C94A-B6F2-3B6AB7044A25}"/>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1119031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A14F6-9DBA-5E4D-AE48-2BD45564CF70}"/>
              </a:ext>
            </a:extLst>
          </p:cNvPr>
          <p:cNvSpPr>
            <a:spLocks noGrp="1"/>
          </p:cNvSpPr>
          <p:nvPr>
            <p:ph type="title" hasCustomPrompt="1"/>
          </p:nvPr>
        </p:nvSpPr>
        <p:spPr>
          <a:xfrm>
            <a:off x="839789" y="365125"/>
            <a:ext cx="10515600" cy="1325563"/>
          </a:xfrm>
        </p:spPr>
        <p:txBody>
          <a:bodyPr/>
          <a:lstStyle/>
          <a:p>
            <a:r>
              <a:rPr lang="fr-FR" dirty="0"/>
              <a:t>MODIFIEZ LE STYLE DU TITRE</a:t>
            </a:r>
          </a:p>
        </p:txBody>
      </p:sp>
      <p:sp>
        <p:nvSpPr>
          <p:cNvPr id="3" name="Espace réservé du texte 2">
            <a:extLst>
              <a:ext uri="{FF2B5EF4-FFF2-40B4-BE49-F238E27FC236}">
                <a16:creationId xmlns:a16="http://schemas.microsoft.com/office/drawing/2014/main" id="{B6525218-E4FD-3B44-882A-E1D97CD9FC20}"/>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3044C76-7A39-0140-8D89-A65F0A822FCF}"/>
              </a:ext>
            </a:extLst>
          </p:cNvPr>
          <p:cNvSpPr>
            <a:spLocks noGrp="1"/>
          </p:cNvSpPr>
          <p:nvPr>
            <p:ph sz="half" idx="2"/>
          </p:nvPr>
        </p:nvSpPr>
        <p:spPr>
          <a:xfrm>
            <a:off x="839789" y="2505076"/>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6780354-68CF-A341-AFAE-35C727E892AF}"/>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F285439-2F64-B94E-A5E0-D507E32D49DD}"/>
              </a:ext>
            </a:extLst>
          </p:cNvPr>
          <p:cNvSpPr>
            <a:spLocks noGrp="1"/>
          </p:cNvSpPr>
          <p:nvPr>
            <p:ph sz="quarter" idx="4"/>
          </p:nvPr>
        </p:nvSpPr>
        <p:spPr>
          <a:xfrm>
            <a:off x="6172202" y="2505076"/>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1A67385-683E-614E-89C7-E5B2533F41D6}"/>
              </a:ext>
            </a:extLst>
          </p:cNvPr>
          <p:cNvSpPr>
            <a:spLocks noGrp="1"/>
          </p:cNvSpPr>
          <p:nvPr>
            <p:ph type="dt" sz="half" idx="10"/>
          </p:nvPr>
        </p:nvSpPr>
        <p:spPr/>
        <p:txBody>
          <a:bodyPr/>
          <a:lstStyle/>
          <a:p>
            <a:fld id="{4B7CF367-CDA3-2242-8084-857653B75B2D}" type="datetime1">
              <a:rPr lang="fr-BE" smtClean="0"/>
              <a:t>07-07-23</a:t>
            </a:fld>
            <a:endParaRPr lang="fr-FR" dirty="0"/>
          </a:p>
        </p:txBody>
      </p:sp>
      <p:sp>
        <p:nvSpPr>
          <p:cNvPr id="8" name="Espace réservé du pied de page 7">
            <a:extLst>
              <a:ext uri="{FF2B5EF4-FFF2-40B4-BE49-F238E27FC236}">
                <a16:creationId xmlns:a16="http://schemas.microsoft.com/office/drawing/2014/main" id="{4805BC9E-398E-914A-9CB6-8B5E84A90D98}"/>
              </a:ext>
            </a:extLst>
          </p:cNvPr>
          <p:cNvSpPr>
            <a:spLocks noGrp="1"/>
          </p:cNvSpPr>
          <p:nvPr>
            <p:ph type="ftr" sz="quarter" idx="11"/>
          </p:nvPr>
        </p:nvSpPr>
        <p:spPr/>
        <p:txBody>
          <a:bodyPr/>
          <a:lstStyle/>
          <a:p>
            <a:r>
              <a:rPr lang="fr-FR" dirty="0" smtClean="0"/>
              <a:t>SESAR JU PRESENTATION</a:t>
            </a:r>
            <a:endParaRPr lang="fr-FR" dirty="0"/>
          </a:p>
        </p:txBody>
      </p:sp>
      <p:sp>
        <p:nvSpPr>
          <p:cNvPr id="9" name="Espace réservé du numéro de diapositive 8">
            <a:extLst>
              <a:ext uri="{FF2B5EF4-FFF2-40B4-BE49-F238E27FC236}">
                <a16:creationId xmlns:a16="http://schemas.microsoft.com/office/drawing/2014/main" id="{0E463F02-5454-1348-BD9D-24435F9DD2CC}"/>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1477141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E2FB5A-6C02-454B-A26D-A5EBBC6F2243}"/>
              </a:ext>
            </a:extLst>
          </p:cNvPr>
          <p:cNvSpPr>
            <a:spLocks noGrp="1"/>
          </p:cNvSpPr>
          <p:nvPr>
            <p:ph type="title" hasCustomPrompt="1"/>
          </p:nvPr>
        </p:nvSpPr>
        <p:spPr/>
        <p:txBody>
          <a:bodyPr/>
          <a:lstStyle/>
          <a:p>
            <a:r>
              <a:rPr lang="fr-FR" dirty="0"/>
              <a:t>MODIFIEZ LE STYLE DU TITRE</a:t>
            </a:r>
          </a:p>
        </p:txBody>
      </p:sp>
      <p:sp>
        <p:nvSpPr>
          <p:cNvPr id="3" name="Espace réservé de la date 2">
            <a:extLst>
              <a:ext uri="{FF2B5EF4-FFF2-40B4-BE49-F238E27FC236}">
                <a16:creationId xmlns:a16="http://schemas.microsoft.com/office/drawing/2014/main" id="{C119A624-53AA-6E4C-B053-2F378D1E743B}"/>
              </a:ext>
            </a:extLst>
          </p:cNvPr>
          <p:cNvSpPr>
            <a:spLocks noGrp="1"/>
          </p:cNvSpPr>
          <p:nvPr>
            <p:ph type="dt" sz="half" idx="10"/>
          </p:nvPr>
        </p:nvSpPr>
        <p:spPr/>
        <p:txBody>
          <a:bodyPr/>
          <a:lstStyle/>
          <a:p>
            <a:fld id="{0CBB6AF5-1561-4140-BE25-475236A340DA}" type="datetime1">
              <a:rPr lang="fr-BE" smtClean="0"/>
              <a:t>07-07-23</a:t>
            </a:fld>
            <a:endParaRPr lang="fr-FR" dirty="0"/>
          </a:p>
        </p:txBody>
      </p:sp>
      <p:sp>
        <p:nvSpPr>
          <p:cNvPr id="4" name="Espace réservé du pied de page 3">
            <a:extLst>
              <a:ext uri="{FF2B5EF4-FFF2-40B4-BE49-F238E27FC236}">
                <a16:creationId xmlns:a16="http://schemas.microsoft.com/office/drawing/2014/main" id="{492464BA-65C0-A54B-BB89-C59FCBB216F2}"/>
              </a:ext>
            </a:extLst>
          </p:cNvPr>
          <p:cNvSpPr>
            <a:spLocks noGrp="1"/>
          </p:cNvSpPr>
          <p:nvPr>
            <p:ph type="ftr" sz="quarter" idx="11"/>
          </p:nvPr>
        </p:nvSpPr>
        <p:spPr/>
        <p:txBody>
          <a:bodyPr/>
          <a:lstStyle/>
          <a:p>
            <a:r>
              <a:rPr lang="fr-FR" dirty="0" smtClean="0"/>
              <a:t>SESAR JU PRESENTATION</a:t>
            </a:r>
            <a:endParaRPr lang="fr-FR" dirty="0"/>
          </a:p>
        </p:txBody>
      </p:sp>
      <p:sp>
        <p:nvSpPr>
          <p:cNvPr id="5" name="Espace réservé du numéro de diapositive 4">
            <a:extLst>
              <a:ext uri="{FF2B5EF4-FFF2-40B4-BE49-F238E27FC236}">
                <a16:creationId xmlns:a16="http://schemas.microsoft.com/office/drawing/2014/main" id="{88D351B9-9002-884F-8CC6-5B6DAB176499}"/>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2729296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55EE5EC-AC9F-8440-8D85-D3C96900B957}"/>
              </a:ext>
            </a:extLst>
          </p:cNvPr>
          <p:cNvSpPr>
            <a:spLocks noGrp="1"/>
          </p:cNvSpPr>
          <p:nvPr>
            <p:ph type="dt" sz="half" idx="10"/>
          </p:nvPr>
        </p:nvSpPr>
        <p:spPr/>
        <p:txBody>
          <a:bodyPr/>
          <a:lstStyle/>
          <a:p>
            <a:fld id="{6C081D56-BEA0-B449-8196-A0886BC2EBE4}" type="datetime1">
              <a:rPr lang="fr-BE" smtClean="0"/>
              <a:t>07-07-23</a:t>
            </a:fld>
            <a:endParaRPr lang="fr-FR" dirty="0"/>
          </a:p>
        </p:txBody>
      </p:sp>
      <p:sp>
        <p:nvSpPr>
          <p:cNvPr id="3" name="Espace réservé du pied de page 2">
            <a:extLst>
              <a:ext uri="{FF2B5EF4-FFF2-40B4-BE49-F238E27FC236}">
                <a16:creationId xmlns:a16="http://schemas.microsoft.com/office/drawing/2014/main" id="{17F21836-5ADD-F842-BF3C-B9F3E77D77F6}"/>
              </a:ext>
            </a:extLst>
          </p:cNvPr>
          <p:cNvSpPr>
            <a:spLocks noGrp="1"/>
          </p:cNvSpPr>
          <p:nvPr>
            <p:ph type="ftr" sz="quarter" idx="11"/>
          </p:nvPr>
        </p:nvSpPr>
        <p:spPr/>
        <p:txBody>
          <a:bodyPr/>
          <a:lstStyle/>
          <a:p>
            <a:r>
              <a:rPr lang="fr-FR" dirty="0" smtClean="0"/>
              <a:t>SESAR JU PRESENTATION</a:t>
            </a:r>
            <a:endParaRPr lang="fr-FR" dirty="0"/>
          </a:p>
        </p:txBody>
      </p:sp>
      <p:sp>
        <p:nvSpPr>
          <p:cNvPr id="4" name="Espace réservé du numéro de diapositive 3">
            <a:extLst>
              <a:ext uri="{FF2B5EF4-FFF2-40B4-BE49-F238E27FC236}">
                <a16:creationId xmlns:a16="http://schemas.microsoft.com/office/drawing/2014/main" id="{B8C79ABC-89C1-D642-AEFD-2ED281B9AEBE}"/>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4163741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A2632A-1DC2-2347-8D18-3E65D46206BC}"/>
              </a:ext>
            </a:extLst>
          </p:cNvPr>
          <p:cNvSpPr>
            <a:spLocks noGrp="1"/>
          </p:cNvSpPr>
          <p:nvPr>
            <p:ph type="title"/>
          </p:nvPr>
        </p:nvSpPr>
        <p:spPr>
          <a:xfrm>
            <a:off x="839790" y="457200"/>
            <a:ext cx="3932236"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89475F3-C7DD-414A-9588-00BA28571F0D}"/>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7E5F81E-3605-8546-A4FB-C3D7AE651DD3}"/>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72628AC-DC70-9C4D-81B5-33D17B8EFB30}"/>
              </a:ext>
            </a:extLst>
          </p:cNvPr>
          <p:cNvSpPr>
            <a:spLocks noGrp="1"/>
          </p:cNvSpPr>
          <p:nvPr>
            <p:ph type="dt" sz="half" idx="10"/>
          </p:nvPr>
        </p:nvSpPr>
        <p:spPr/>
        <p:txBody>
          <a:bodyPr/>
          <a:lstStyle/>
          <a:p>
            <a:fld id="{D1D09178-20D5-B142-A2B2-372A97FD57B1}" type="datetime1">
              <a:rPr lang="fr-BE" smtClean="0"/>
              <a:t>07-07-23</a:t>
            </a:fld>
            <a:endParaRPr lang="fr-FR" dirty="0"/>
          </a:p>
        </p:txBody>
      </p:sp>
      <p:sp>
        <p:nvSpPr>
          <p:cNvPr id="6" name="Espace réservé du pied de page 5">
            <a:extLst>
              <a:ext uri="{FF2B5EF4-FFF2-40B4-BE49-F238E27FC236}">
                <a16:creationId xmlns:a16="http://schemas.microsoft.com/office/drawing/2014/main" id="{A234510E-7C19-A942-989C-E50942330516}"/>
              </a:ext>
            </a:extLst>
          </p:cNvPr>
          <p:cNvSpPr>
            <a:spLocks noGrp="1"/>
          </p:cNvSpPr>
          <p:nvPr>
            <p:ph type="ftr" sz="quarter" idx="11"/>
          </p:nvPr>
        </p:nvSpPr>
        <p:spPr/>
        <p:txBody>
          <a:bodyPr/>
          <a:lstStyle/>
          <a:p>
            <a:r>
              <a:rPr lang="fr-FR" dirty="0" smtClean="0"/>
              <a:t>SESAR JU PRESENTATION</a:t>
            </a:r>
            <a:endParaRPr lang="fr-FR" dirty="0"/>
          </a:p>
        </p:txBody>
      </p:sp>
      <p:sp>
        <p:nvSpPr>
          <p:cNvPr id="7" name="Espace réservé du numéro de diapositive 6">
            <a:extLst>
              <a:ext uri="{FF2B5EF4-FFF2-40B4-BE49-F238E27FC236}">
                <a16:creationId xmlns:a16="http://schemas.microsoft.com/office/drawing/2014/main" id="{43640E9F-6F94-F94D-B127-285AC905990A}"/>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2850495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0A50C-2928-2647-BF65-2DB0B5795B17}"/>
              </a:ext>
            </a:extLst>
          </p:cNvPr>
          <p:cNvSpPr>
            <a:spLocks noGrp="1"/>
          </p:cNvSpPr>
          <p:nvPr>
            <p:ph type="title"/>
          </p:nvPr>
        </p:nvSpPr>
        <p:spPr>
          <a:xfrm>
            <a:off x="839790" y="457200"/>
            <a:ext cx="3932236"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924B748-F39B-A842-8F1C-4CF04753A17A}"/>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fr-FR" dirty="0"/>
          </a:p>
        </p:txBody>
      </p:sp>
      <p:sp>
        <p:nvSpPr>
          <p:cNvPr id="4" name="Espace réservé du texte 3">
            <a:extLst>
              <a:ext uri="{FF2B5EF4-FFF2-40B4-BE49-F238E27FC236}">
                <a16:creationId xmlns:a16="http://schemas.microsoft.com/office/drawing/2014/main" id="{8E2B85B3-1151-1A4A-9F2D-B97BAC762BD3}"/>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2354530-31EB-8E40-8DDA-7ECAF82CDB72}"/>
              </a:ext>
            </a:extLst>
          </p:cNvPr>
          <p:cNvSpPr>
            <a:spLocks noGrp="1"/>
          </p:cNvSpPr>
          <p:nvPr>
            <p:ph type="dt" sz="half" idx="10"/>
          </p:nvPr>
        </p:nvSpPr>
        <p:spPr/>
        <p:txBody>
          <a:bodyPr/>
          <a:lstStyle/>
          <a:p>
            <a:fld id="{FE3C6A8B-393A-464C-8956-EEBCBD1A965D}" type="datetime1">
              <a:rPr lang="fr-BE" smtClean="0"/>
              <a:t>07-07-23</a:t>
            </a:fld>
            <a:endParaRPr lang="fr-FR" dirty="0"/>
          </a:p>
        </p:txBody>
      </p:sp>
      <p:sp>
        <p:nvSpPr>
          <p:cNvPr id="6" name="Espace réservé du pied de page 5">
            <a:extLst>
              <a:ext uri="{FF2B5EF4-FFF2-40B4-BE49-F238E27FC236}">
                <a16:creationId xmlns:a16="http://schemas.microsoft.com/office/drawing/2014/main" id="{7F5A6EB3-3CB3-9F46-A289-8CC21650CBC6}"/>
              </a:ext>
            </a:extLst>
          </p:cNvPr>
          <p:cNvSpPr>
            <a:spLocks noGrp="1"/>
          </p:cNvSpPr>
          <p:nvPr>
            <p:ph type="ftr" sz="quarter" idx="11"/>
          </p:nvPr>
        </p:nvSpPr>
        <p:spPr/>
        <p:txBody>
          <a:bodyPr/>
          <a:lstStyle/>
          <a:p>
            <a:r>
              <a:rPr lang="fr-FR" dirty="0" smtClean="0"/>
              <a:t>SESAR JU PRESENTATION</a:t>
            </a:r>
            <a:endParaRPr lang="fr-FR" dirty="0"/>
          </a:p>
        </p:txBody>
      </p:sp>
      <p:sp>
        <p:nvSpPr>
          <p:cNvPr id="7" name="Espace réservé du numéro de diapositive 6">
            <a:extLst>
              <a:ext uri="{FF2B5EF4-FFF2-40B4-BE49-F238E27FC236}">
                <a16:creationId xmlns:a16="http://schemas.microsoft.com/office/drawing/2014/main" id="{4CA49F2C-06E8-5642-AD05-C0B4D7CB0A04}"/>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1159920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6CA11-5A2C-CB4A-A728-E0FE87C7C47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C56D5C6-3181-F14C-B4FC-AED965AB7FF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1D0367-83AA-324E-8C42-959F20B008CC}"/>
              </a:ext>
            </a:extLst>
          </p:cNvPr>
          <p:cNvSpPr>
            <a:spLocks noGrp="1"/>
          </p:cNvSpPr>
          <p:nvPr>
            <p:ph type="dt" sz="half" idx="10"/>
          </p:nvPr>
        </p:nvSpPr>
        <p:spPr/>
        <p:txBody>
          <a:bodyPr/>
          <a:lstStyle/>
          <a:p>
            <a:fld id="{9B1A2403-BA91-334B-8CEF-E9B10E3A2DAE}" type="datetime1">
              <a:rPr lang="fr-BE" smtClean="0"/>
              <a:t>07-07-23</a:t>
            </a:fld>
            <a:endParaRPr lang="fr-FR" dirty="0"/>
          </a:p>
        </p:txBody>
      </p:sp>
      <p:sp>
        <p:nvSpPr>
          <p:cNvPr id="5" name="Espace réservé du pied de page 4">
            <a:extLst>
              <a:ext uri="{FF2B5EF4-FFF2-40B4-BE49-F238E27FC236}">
                <a16:creationId xmlns:a16="http://schemas.microsoft.com/office/drawing/2014/main" id="{4DFAAA39-927C-414B-A5E0-E2E67B1C946C}"/>
              </a:ext>
            </a:extLst>
          </p:cNvPr>
          <p:cNvSpPr>
            <a:spLocks noGrp="1"/>
          </p:cNvSpPr>
          <p:nvPr>
            <p:ph type="ftr" sz="quarter" idx="11"/>
          </p:nvPr>
        </p:nvSpPr>
        <p:spPr/>
        <p:txBody>
          <a:bodyPr/>
          <a:lstStyle/>
          <a:p>
            <a:r>
              <a:rPr lang="fr-FR" dirty="0" smtClean="0"/>
              <a:t>SESAR JU PRESENTATION</a:t>
            </a:r>
            <a:endParaRPr lang="fr-FR" dirty="0"/>
          </a:p>
        </p:txBody>
      </p:sp>
      <p:sp>
        <p:nvSpPr>
          <p:cNvPr id="6" name="Espace réservé du numéro de diapositive 5">
            <a:extLst>
              <a:ext uri="{FF2B5EF4-FFF2-40B4-BE49-F238E27FC236}">
                <a16:creationId xmlns:a16="http://schemas.microsoft.com/office/drawing/2014/main" id="{F4532FF8-6274-CC42-806C-330C2324E0CD}"/>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35720358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612438-D6B1-414A-AE13-3472952113AE}"/>
              </a:ext>
            </a:extLst>
          </p:cNvPr>
          <p:cNvSpPr>
            <a:spLocks noGrp="1"/>
          </p:cNvSpPr>
          <p:nvPr>
            <p:ph type="title" orient="vert"/>
          </p:nvPr>
        </p:nvSpPr>
        <p:spPr>
          <a:xfrm>
            <a:off x="8724899"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EDA89-7E8F-B64F-82F6-EA07DB328B82}"/>
              </a:ext>
            </a:extLst>
          </p:cNvPr>
          <p:cNvSpPr>
            <a:spLocks noGrp="1"/>
          </p:cNvSpPr>
          <p:nvPr>
            <p:ph type="body" orient="vert" idx="1"/>
          </p:nvPr>
        </p:nvSpPr>
        <p:spPr>
          <a:xfrm>
            <a:off x="838199"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92DC3B-580D-A042-9111-906A19F6F776}"/>
              </a:ext>
            </a:extLst>
          </p:cNvPr>
          <p:cNvSpPr>
            <a:spLocks noGrp="1"/>
          </p:cNvSpPr>
          <p:nvPr>
            <p:ph type="dt" sz="half" idx="10"/>
          </p:nvPr>
        </p:nvSpPr>
        <p:spPr/>
        <p:txBody>
          <a:bodyPr/>
          <a:lstStyle/>
          <a:p>
            <a:fld id="{5264B651-9FFA-C843-B5F5-02C994F79F7E}" type="datetime1">
              <a:rPr lang="fr-BE" smtClean="0"/>
              <a:t>07-07-23</a:t>
            </a:fld>
            <a:endParaRPr lang="fr-FR" dirty="0"/>
          </a:p>
        </p:txBody>
      </p:sp>
      <p:sp>
        <p:nvSpPr>
          <p:cNvPr id="5" name="Espace réservé du pied de page 4">
            <a:extLst>
              <a:ext uri="{FF2B5EF4-FFF2-40B4-BE49-F238E27FC236}">
                <a16:creationId xmlns:a16="http://schemas.microsoft.com/office/drawing/2014/main" id="{3A84F675-3B59-8D40-B1B0-91E266C77442}"/>
              </a:ext>
            </a:extLst>
          </p:cNvPr>
          <p:cNvSpPr>
            <a:spLocks noGrp="1"/>
          </p:cNvSpPr>
          <p:nvPr>
            <p:ph type="ftr" sz="quarter" idx="11"/>
          </p:nvPr>
        </p:nvSpPr>
        <p:spPr/>
        <p:txBody>
          <a:bodyPr/>
          <a:lstStyle/>
          <a:p>
            <a:r>
              <a:rPr lang="fr-FR" dirty="0" smtClean="0"/>
              <a:t>SESAR JU PRESENTATION</a:t>
            </a:r>
            <a:endParaRPr lang="fr-FR" dirty="0"/>
          </a:p>
        </p:txBody>
      </p:sp>
      <p:sp>
        <p:nvSpPr>
          <p:cNvPr id="6" name="Espace réservé du numéro de diapositive 5">
            <a:extLst>
              <a:ext uri="{FF2B5EF4-FFF2-40B4-BE49-F238E27FC236}">
                <a16:creationId xmlns:a16="http://schemas.microsoft.com/office/drawing/2014/main" id="{5DB2D5D6-369C-CC4A-9EAB-3BDE5778A7F5}"/>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35913562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2"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296224" indent="0" algn="ctr">
              <a:buNone/>
              <a:defRPr>
                <a:solidFill>
                  <a:schemeClr val="tx1">
                    <a:tint val="75000"/>
                  </a:schemeClr>
                </a:solidFill>
              </a:defRPr>
            </a:lvl2pPr>
            <a:lvl3pPr marL="592448" indent="0" algn="ctr">
              <a:buNone/>
              <a:defRPr>
                <a:solidFill>
                  <a:schemeClr val="tx1">
                    <a:tint val="75000"/>
                  </a:schemeClr>
                </a:solidFill>
              </a:defRPr>
            </a:lvl3pPr>
            <a:lvl4pPr marL="888671" indent="0" algn="ctr">
              <a:buNone/>
              <a:defRPr>
                <a:solidFill>
                  <a:schemeClr val="tx1">
                    <a:tint val="75000"/>
                  </a:schemeClr>
                </a:solidFill>
              </a:defRPr>
            </a:lvl4pPr>
            <a:lvl5pPr marL="1184895" indent="0" algn="ctr">
              <a:buNone/>
              <a:defRPr>
                <a:solidFill>
                  <a:schemeClr val="tx1">
                    <a:tint val="75000"/>
                  </a:schemeClr>
                </a:solidFill>
              </a:defRPr>
            </a:lvl5pPr>
            <a:lvl6pPr marL="1481117" indent="0" algn="ctr">
              <a:buNone/>
              <a:defRPr>
                <a:solidFill>
                  <a:schemeClr val="tx1">
                    <a:tint val="75000"/>
                  </a:schemeClr>
                </a:solidFill>
              </a:defRPr>
            </a:lvl6pPr>
            <a:lvl7pPr marL="1777341" indent="0" algn="ctr">
              <a:buNone/>
              <a:defRPr>
                <a:solidFill>
                  <a:schemeClr val="tx1">
                    <a:tint val="75000"/>
                  </a:schemeClr>
                </a:solidFill>
              </a:defRPr>
            </a:lvl7pPr>
            <a:lvl8pPr marL="2073565" indent="0" algn="ctr">
              <a:buNone/>
              <a:defRPr>
                <a:solidFill>
                  <a:schemeClr val="tx1">
                    <a:tint val="75000"/>
                  </a:schemeClr>
                </a:solidFill>
              </a:defRPr>
            </a:lvl8pPr>
            <a:lvl9pPr marL="2369788"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8713B5-324B-4FD7-BD10-F53A0F9655DD}" type="datetimeFigureOut">
              <a:rPr lang="en-GB" smtClean="0"/>
              <a:t>07-07-2023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BCC8D7-EF50-4D92-81E9-F74DD50CD82B}" type="slidenum">
              <a:rPr lang="en-GB" smtClean="0"/>
              <a:t>‹#›</a:t>
            </a:fld>
            <a:endParaRPr lang="en-GB" dirty="0"/>
          </a:p>
        </p:txBody>
      </p:sp>
    </p:spTree>
    <p:extLst>
      <p:ext uri="{BB962C8B-B14F-4D97-AF65-F5344CB8AC3E}">
        <p14:creationId xmlns:p14="http://schemas.microsoft.com/office/powerpoint/2010/main" val="166695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F47BF-DE0D-F947-B592-7E35ADDB4955}"/>
              </a:ext>
            </a:extLst>
          </p:cNvPr>
          <p:cNvSpPr>
            <a:spLocks noGrp="1"/>
          </p:cNvSpPr>
          <p:nvPr>
            <p:ph type="title" hasCustomPrompt="1"/>
          </p:nvPr>
        </p:nvSpPr>
        <p:spPr/>
        <p:txBody>
          <a:bodyPr/>
          <a:lstStyle>
            <a:lvl1pPr>
              <a:defRPr>
                <a:solidFill>
                  <a:schemeClr val="accent2"/>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6F2F1595-A6B0-1741-8899-B1C63A82C65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2BB0182-6E7F-4B45-80F8-3CB4117EB030}"/>
              </a:ext>
            </a:extLst>
          </p:cNvPr>
          <p:cNvSpPr>
            <a:spLocks noGrp="1"/>
          </p:cNvSpPr>
          <p:nvPr>
            <p:ph type="dt" sz="half" idx="10"/>
          </p:nvPr>
        </p:nvSpPr>
        <p:spPr/>
        <p:txBody>
          <a:bodyPr/>
          <a:lstStyle/>
          <a:p>
            <a:fld id="{895DAFBC-65F0-44DE-A09E-793600D49CF8}" type="datetime1">
              <a:rPr lang="fr-BE" smtClean="0"/>
              <a:t>07-07-23</a:t>
            </a:fld>
            <a:endParaRPr lang="fr-FR" dirty="0"/>
          </a:p>
        </p:txBody>
      </p:sp>
      <p:sp>
        <p:nvSpPr>
          <p:cNvPr id="5" name="Espace réservé du pied de page 4">
            <a:extLst>
              <a:ext uri="{FF2B5EF4-FFF2-40B4-BE49-F238E27FC236}">
                <a16:creationId xmlns:a16="http://schemas.microsoft.com/office/drawing/2014/main" id="{BA3D463E-45E1-6F4E-BB84-B2DEAC36E21C}"/>
              </a:ext>
            </a:extLst>
          </p:cNvPr>
          <p:cNvSpPr>
            <a:spLocks noGrp="1"/>
          </p:cNvSpPr>
          <p:nvPr>
            <p:ph type="ftr" sz="quarter" idx="11"/>
          </p:nvPr>
        </p:nvSpPr>
        <p:spPr/>
        <p:txBody>
          <a:bodyPr/>
          <a:lstStyle/>
          <a:p>
            <a:r>
              <a:rPr lang="fr-FR" dirty="0"/>
              <a:t>SESAR 3 JU PRESENTATION</a:t>
            </a:r>
          </a:p>
        </p:txBody>
      </p:sp>
      <p:sp>
        <p:nvSpPr>
          <p:cNvPr id="6" name="Espace réservé du numéro de diapositive 5">
            <a:extLst>
              <a:ext uri="{FF2B5EF4-FFF2-40B4-BE49-F238E27FC236}">
                <a16:creationId xmlns:a16="http://schemas.microsoft.com/office/drawing/2014/main" id="{A19F3715-1E6E-8E41-BC5A-5EF9E4A807EE}"/>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40555257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8713B5-324B-4FD7-BD10-F53A0F9655DD}" type="datetimeFigureOut">
              <a:rPr lang="en-GB" smtClean="0"/>
              <a:t>07-07-2023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BCC8D7-EF50-4D92-81E9-F74DD50CD82B}" type="slidenum">
              <a:rPr lang="en-GB" smtClean="0"/>
              <a:t>‹#›</a:t>
            </a:fld>
            <a:endParaRPr lang="en-GB" dirty="0"/>
          </a:p>
        </p:txBody>
      </p:sp>
    </p:spTree>
    <p:extLst>
      <p:ext uri="{BB962C8B-B14F-4D97-AF65-F5344CB8AC3E}">
        <p14:creationId xmlns:p14="http://schemas.microsoft.com/office/powerpoint/2010/main" val="314590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3" y="4406902"/>
            <a:ext cx="10363202" cy="1362075"/>
          </a:xfrm>
        </p:spPr>
        <p:txBody>
          <a:bodyPr anchor="t"/>
          <a:lstStyle>
            <a:lvl1pPr algn="l">
              <a:defRPr sz="2592" b="1" cap="all"/>
            </a:lvl1pPr>
          </a:lstStyle>
          <a:p>
            <a:r>
              <a:rPr lang="en-US" smtClean="0"/>
              <a:t>Click to edit Master title style</a:t>
            </a:r>
            <a:endParaRPr lang="en-GB"/>
          </a:p>
        </p:txBody>
      </p:sp>
      <p:sp>
        <p:nvSpPr>
          <p:cNvPr id="3" name="Text Placeholder 2"/>
          <p:cNvSpPr>
            <a:spLocks noGrp="1"/>
          </p:cNvSpPr>
          <p:nvPr>
            <p:ph type="body" idx="1"/>
          </p:nvPr>
        </p:nvSpPr>
        <p:spPr>
          <a:xfrm>
            <a:off x="963083" y="2906714"/>
            <a:ext cx="10363202" cy="1500187"/>
          </a:xfrm>
        </p:spPr>
        <p:txBody>
          <a:bodyPr anchor="b"/>
          <a:lstStyle>
            <a:lvl1pPr marL="0" indent="0">
              <a:buNone/>
              <a:defRPr sz="1296">
                <a:solidFill>
                  <a:schemeClr val="tx1">
                    <a:tint val="75000"/>
                  </a:schemeClr>
                </a:solidFill>
              </a:defRPr>
            </a:lvl1pPr>
            <a:lvl2pPr marL="296224" indent="0">
              <a:buNone/>
              <a:defRPr sz="1166">
                <a:solidFill>
                  <a:schemeClr val="tx1">
                    <a:tint val="75000"/>
                  </a:schemeClr>
                </a:solidFill>
              </a:defRPr>
            </a:lvl2pPr>
            <a:lvl3pPr marL="592448" indent="0">
              <a:buNone/>
              <a:defRPr sz="1036">
                <a:solidFill>
                  <a:schemeClr val="tx1">
                    <a:tint val="75000"/>
                  </a:schemeClr>
                </a:solidFill>
              </a:defRPr>
            </a:lvl3pPr>
            <a:lvl4pPr marL="888671" indent="0">
              <a:buNone/>
              <a:defRPr sz="907">
                <a:solidFill>
                  <a:schemeClr val="tx1">
                    <a:tint val="75000"/>
                  </a:schemeClr>
                </a:solidFill>
              </a:defRPr>
            </a:lvl4pPr>
            <a:lvl5pPr marL="1184895" indent="0">
              <a:buNone/>
              <a:defRPr sz="907">
                <a:solidFill>
                  <a:schemeClr val="tx1">
                    <a:tint val="75000"/>
                  </a:schemeClr>
                </a:solidFill>
              </a:defRPr>
            </a:lvl5pPr>
            <a:lvl6pPr marL="1481117" indent="0">
              <a:buNone/>
              <a:defRPr sz="907">
                <a:solidFill>
                  <a:schemeClr val="tx1">
                    <a:tint val="75000"/>
                  </a:schemeClr>
                </a:solidFill>
              </a:defRPr>
            </a:lvl6pPr>
            <a:lvl7pPr marL="1777341" indent="0">
              <a:buNone/>
              <a:defRPr sz="907">
                <a:solidFill>
                  <a:schemeClr val="tx1">
                    <a:tint val="75000"/>
                  </a:schemeClr>
                </a:solidFill>
              </a:defRPr>
            </a:lvl7pPr>
            <a:lvl8pPr marL="2073565" indent="0">
              <a:buNone/>
              <a:defRPr sz="907">
                <a:solidFill>
                  <a:schemeClr val="tx1">
                    <a:tint val="75000"/>
                  </a:schemeClr>
                </a:solidFill>
              </a:defRPr>
            </a:lvl8pPr>
            <a:lvl9pPr marL="2369788" indent="0">
              <a:buNone/>
              <a:defRPr sz="90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713B5-324B-4FD7-BD10-F53A0F9655DD}" type="datetimeFigureOut">
              <a:rPr lang="en-GB" smtClean="0"/>
              <a:t>07-07-2023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BCC8D7-EF50-4D92-81E9-F74DD50CD82B}" type="slidenum">
              <a:rPr lang="en-GB" smtClean="0"/>
              <a:t>‹#›</a:t>
            </a:fld>
            <a:endParaRPr lang="en-GB" dirty="0"/>
          </a:p>
        </p:txBody>
      </p:sp>
    </p:spTree>
    <p:extLst>
      <p:ext uri="{BB962C8B-B14F-4D97-AF65-F5344CB8AC3E}">
        <p14:creationId xmlns:p14="http://schemas.microsoft.com/office/powerpoint/2010/main" val="1463004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3769" y="2470150"/>
            <a:ext cx="4434418" cy="6985000"/>
          </a:xfrm>
        </p:spPr>
        <p:txBody>
          <a:bodyPr/>
          <a:lstStyle>
            <a:lvl1pPr>
              <a:defRPr sz="1813"/>
            </a:lvl1pPr>
            <a:lvl2pPr>
              <a:defRPr sz="1556"/>
            </a:lvl2pPr>
            <a:lvl3pPr>
              <a:defRPr sz="1296"/>
            </a:lvl3pPr>
            <a:lvl4pPr>
              <a:defRPr sz="1166"/>
            </a:lvl4pPr>
            <a:lvl5pPr>
              <a:defRPr sz="1166"/>
            </a:lvl5pPr>
            <a:lvl6pPr>
              <a:defRPr sz="1166"/>
            </a:lvl6pPr>
            <a:lvl7pPr>
              <a:defRPr sz="1166"/>
            </a:lvl7pPr>
            <a:lvl8pPr>
              <a:defRPr sz="1166"/>
            </a:lvl8pPr>
            <a:lvl9pPr>
              <a:defRPr sz="11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1383" y="2470150"/>
            <a:ext cx="4436533" cy="6985000"/>
          </a:xfrm>
        </p:spPr>
        <p:txBody>
          <a:bodyPr/>
          <a:lstStyle>
            <a:lvl1pPr>
              <a:defRPr sz="1813"/>
            </a:lvl1pPr>
            <a:lvl2pPr>
              <a:defRPr sz="1556"/>
            </a:lvl2pPr>
            <a:lvl3pPr>
              <a:defRPr sz="1296"/>
            </a:lvl3pPr>
            <a:lvl4pPr>
              <a:defRPr sz="1166"/>
            </a:lvl4pPr>
            <a:lvl5pPr>
              <a:defRPr sz="1166"/>
            </a:lvl5pPr>
            <a:lvl6pPr>
              <a:defRPr sz="1166"/>
            </a:lvl6pPr>
            <a:lvl7pPr>
              <a:defRPr sz="1166"/>
            </a:lvl7pPr>
            <a:lvl8pPr>
              <a:defRPr sz="1166"/>
            </a:lvl8pPr>
            <a:lvl9pPr>
              <a:defRPr sz="11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8713B5-324B-4FD7-BD10-F53A0F9655DD}" type="datetimeFigureOut">
              <a:rPr lang="en-GB" smtClean="0"/>
              <a:t>07-07-2023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BCC8D7-EF50-4D92-81E9-F74DD50CD82B}" type="slidenum">
              <a:rPr lang="en-GB" smtClean="0"/>
              <a:t>‹#›</a:t>
            </a:fld>
            <a:endParaRPr lang="en-GB" dirty="0"/>
          </a:p>
        </p:txBody>
      </p:sp>
    </p:spTree>
    <p:extLst>
      <p:ext uri="{BB962C8B-B14F-4D97-AF65-F5344CB8AC3E}">
        <p14:creationId xmlns:p14="http://schemas.microsoft.com/office/powerpoint/2010/main" val="3344818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3" y="1535113"/>
            <a:ext cx="5386917" cy="639762"/>
          </a:xfrm>
        </p:spPr>
        <p:txBody>
          <a:bodyPr anchor="b"/>
          <a:lstStyle>
            <a:lvl1pPr marL="0" indent="0">
              <a:buNone/>
              <a:defRPr sz="1556" b="1"/>
            </a:lvl1pPr>
            <a:lvl2pPr marL="296224" indent="0">
              <a:buNone/>
              <a:defRPr sz="1296" b="1"/>
            </a:lvl2pPr>
            <a:lvl3pPr marL="592448" indent="0">
              <a:buNone/>
              <a:defRPr sz="1166" b="1"/>
            </a:lvl3pPr>
            <a:lvl4pPr marL="888671" indent="0">
              <a:buNone/>
              <a:defRPr sz="1036" b="1"/>
            </a:lvl4pPr>
            <a:lvl5pPr marL="1184895" indent="0">
              <a:buNone/>
              <a:defRPr sz="1036" b="1"/>
            </a:lvl5pPr>
            <a:lvl6pPr marL="1481117" indent="0">
              <a:buNone/>
              <a:defRPr sz="1036" b="1"/>
            </a:lvl6pPr>
            <a:lvl7pPr marL="1777341" indent="0">
              <a:buNone/>
              <a:defRPr sz="1036" b="1"/>
            </a:lvl7pPr>
            <a:lvl8pPr marL="2073565" indent="0">
              <a:buNone/>
              <a:defRPr sz="1036" b="1"/>
            </a:lvl8pPr>
            <a:lvl9pPr marL="2369788" indent="0">
              <a:buNone/>
              <a:defRPr sz="1036"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1556"/>
            </a:lvl1pPr>
            <a:lvl2pPr>
              <a:defRPr sz="1296"/>
            </a:lvl2pPr>
            <a:lvl3pPr>
              <a:defRPr sz="1166"/>
            </a:lvl3pPr>
            <a:lvl4pPr>
              <a:defRPr sz="1036"/>
            </a:lvl4pPr>
            <a:lvl5pPr>
              <a:defRPr sz="1036"/>
            </a:lvl5pPr>
            <a:lvl6pPr>
              <a:defRPr sz="1036"/>
            </a:lvl6pPr>
            <a:lvl7pPr>
              <a:defRPr sz="1036"/>
            </a:lvl7pPr>
            <a:lvl8pPr>
              <a:defRPr sz="1036"/>
            </a:lvl8pPr>
            <a:lvl9pPr>
              <a:defRPr sz="10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556" b="1"/>
            </a:lvl1pPr>
            <a:lvl2pPr marL="296224" indent="0">
              <a:buNone/>
              <a:defRPr sz="1296" b="1"/>
            </a:lvl2pPr>
            <a:lvl3pPr marL="592448" indent="0">
              <a:buNone/>
              <a:defRPr sz="1166" b="1"/>
            </a:lvl3pPr>
            <a:lvl4pPr marL="888671" indent="0">
              <a:buNone/>
              <a:defRPr sz="1036" b="1"/>
            </a:lvl4pPr>
            <a:lvl5pPr marL="1184895" indent="0">
              <a:buNone/>
              <a:defRPr sz="1036" b="1"/>
            </a:lvl5pPr>
            <a:lvl6pPr marL="1481117" indent="0">
              <a:buNone/>
              <a:defRPr sz="1036" b="1"/>
            </a:lvl6pPr>
            <a:lvl7pPr marL="1777341" indent="0">
              <a:buNone/>
              <a:defRPr sz="1036" b="1"/>
            </a:lvl7pPr>
            <a:lvl8pPr marL="2073565" indent="0">
              <a:buNone/>
              <a:defRPr sz="1036" b="1"/>
            </a:lvl8pPr>
            <a:lvl9pPr marL="2369788" indent="0">
              <a:buNone/>
              <a:defRPr sz="1036"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556"/>
            </a:lvl1pPr>
            <a:lvl2pPr>
              <a:defRPr sz="1296"/>
            </a:lvl2pPr>
            <a:lvl3pPr>
              <a:defRPr sz="1166"/>
            </a:lvl3pPr>
            <a:lvl4pPr>
              <a:defRPr sz="1036"/>
            </a:lvl4pPr>
            <a:lvl5pPr>
              <a:defRPr sz="1036"/>
            </a:lvl5pPr>
            <a:lvl6pPr>
              <a:defRPr sz="1036"/>
            </a:lvl6pPr>
            <a:lvl7pPr>
              <a:defRPr sz="1036"/>
            </a:lvl7pPr>
            <a:lvl8pPr>
              <a:defRPr sz="1036"/>
            </a:lvl8pPr>
            <a:lvl9pPr>
              <a:defRPr sz="10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8713B5-324B-4FD7-BD10-F53A0F9655DD}" type="datetimeFigureOut">
              <a:rPr lang="en-GB" smtClean="0"/>
              <a:t>07-07-2023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ABCC8D7-EF50-4D92-81E9-F74DD50CD82B}" type="slidenum">
              <a:rPr lang="en-GB" smtClean="0"/>
              <a:t>‹#›</a:t>
            </a:fld>
            <a:endParaRPr lang="en-GB" dirty="0"/>
          </a:p>
        </p:txBody>
      </p:sp>
    </p:spTree>
    <p:extLst>
      <p:ext uri="{BB962C8B-B14F-4D97-AF65-F5344CB8AC3E}">
        <p14:creationId xmlns:p14="http://schemas.microsoft.com/office/powerpoint/2010/main" val="2400167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8713B5-324B-4FD7-BD10-F53A0F9655DD}" type="datetimeFigureOut">
              <a:rPr lang="en-GB" smtClean="0"/>
              <a:t>07-07-2023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ABCC8D7-EF50-4D92-81E9-F74DD50CD82B}" type="slidenum">
              <a:rPr lang="en-GB" smtClean="0"/>
              <a:t>‹#›</a:t>
            </a:fld>
            <a:endParaRPr lang="en-GB" dirty="0"/>
          </a:p>
        </p:txBody>
      </p:sp>
    </p:spTree>
    <p:extLst>
      <p:ext uri="{BB962C8B-B14F-4D97-AF65-F5344CB8AC3E}">
        <p14:creationId xmlns:p14="http://schemas.microsoft.com/office/powerpoint/2010/main" val="481079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713B5-324B-4FD7-BD10-F53A0F9655DD}" type="datetimeFigureOut">
              <a:rPr lang="en-GB" smtClean="0"/>
              <a:t>07-07-2023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ABCC8D7-EF50-4D92-81E9-F74DD50CD82B}" type="slidenum">
              <a:rPr lang="en-GB" smtClean="0"/>
              <a:t>‹#›</a:t>
            </a:fld>
            <a:endParaRPr lang="en-GB" dirty="0"/>
          </a:p>
        </p:txBody>
      </p:sp>
    </p:spTree>
    <p:extLst>
      <p:ext uri="{BB962C8B-B14F-4D97-AF65-F5344CB8AC3E}">
        <p14:creationId xmlns:p14="http://schemas.microsoft.com/office/powerpoint/2010/main" val="33565733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3" cy="1162050"/>
          </a:xfrm>
        </p:spPr>
        <p:txBody>
          <a:bodyPr anchor="b"/>
          <a:lstStyle>
            <a:lvl1pPr algn="l">
              <a:defRPr sz="1296" b="1"/>
            </a:lvl1pPr>
          </a:lstStyle>
          <a:p>
            <a:r>
              <a:rPr lang="en-US" smtClean="0"/>
              <a:t>Click to edit Master title style</a:t>
            </a:r>
            <a:endParaRPr lang="en-GB"/>
          </a:p>
        </p:txBody>
      </p:sp>
      <p:sp>
        <p:nvSpPr>
          <p:cNvPr id="3" name="Content Placeholder 2"/>
          <p:cNvSpPr>
            <a:spLocks noGrp="1"/>
          </p:cNvSpPr>
          <p:nvPr>
            <p:ph idx="1"/>
          </p:nvPr>
        </p:nvSpPr>
        <p:spPr>
          <a:xfrm>
            <a:off x="4766733" y="273052"/>
            <a:ext cx="6815668" cy="5853113"/>
          </a:xfrm>
        </p:spPr>
        <p:txBody>
          <a:bodyPr/>
          <a:lstStyle>
            <a:lvl1pPr>
              <a:defRPr sz="2073"/>
            </a:lvl1pPr>
            <a:lvl2pPr>
              <a:defRPr sz="1813"/>
            </a:lvl2pPr>
            <a:lvl3pPr>
              <a:defRPr sz="1556"/>
            </a:lvl3pPr>
            <a:lvl4pPr>
              <a:defRPr sz="1296"/>
            </a:lvl4pPr>
            <a:lvl5pPr>
              <a:defRPr sz="1296"/>
            </a:lvl5pPr>
            <a:lvl6pPr>
              <a:defRPr sz="1296"/>
            </a:lvl6pPr>
            <a:lvl7pPr>
              <a:defRPr sz="1296"/>
            </a:lvl7pPr>
            <a:lvl8pPr>
              <a:defRPr sz="1296"/>
            </a:lvl8pPr>
            <a:lvl9pPr>
              <a:defRPr sz="129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1"/>
            <a:ext cx="4011083" cy="4691063"/>
          </a:xfrm>
        </p:spPr>
        <p:txBody>
          <a:bodyPr/>
          <a:lstStyle>
            <a:lvl1pPr marL="0" indent="0">
              <a:buNone/>
              <a:defRPr sz="907"/>
            </a:lvl1pPr>
            <a:lvl2pPr marL="296224" indent="0">
              <a:buNone/>
              <a:defRPr sz="777"/>
            </a:lvl2pPr>
            <a:lvl3pPr marL="592448" indent="0">
              <a:buNone/>
              <a:defRPr sz="649"/>
            </a:lvl3pPr>
            <a:lvl4pPr marL="888671" indent="0">
              <a:buNone/>
              <a:defRPr sz="583"/>
            </a:lvl4pPr>
            <a:lvl5pPr marL="1184895" indent="0">
              <a:buNone/>
              <a:defRPr sz="583"/>
            </a:lvl5pPr>
            <a:lvl6pPr marL="1481117" indent="0">
              <a:buNone/>
              <a:defRPr sz="583"/>
            </a:lvl6pPr>
            <a:lvl7pPr marL="1777341" indent="0">
              <a:buNone/>
              <a:defRPr sz="583"/>
            </a:lvl7pPr>
            <a:lvl8pPr marL="2073565" indent="0">
              <a:buNone/>
              <a:defRPr sz="583"/>
            </a:lvl8pPr>
            <a:lvl9pPr marL="2369788" indent="0">
              <a:buNone/>
              <a:defRPr sz="58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713B5-324B-4FD7-BD10-F53A0F9655DD}" type="datetimeFigureOut">
              <a:rPr lang="en-GB" smtClean="0"/>
              <a:t>07-07-2023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BCC8D7-EF50-4D92-81E9-F74DD50CD82B}" type="slidenum">
              <a:rPr lang="en-GB" smtClean="0"/>
              <a:t>‹#›</a:t>
            </a:fld>
            <a:endParaRPr lang="en-GB" dirty="0"/>
          </a:p>
        </p:txBody>
      </p:sp>
    </p:spTree>
    <p:extLst>
      <p:ext uri="{BB962C8B-B14F-4D97-AF65-F5344CB8AC3E}">
        <p14:creationId xmlns:p14="http://schemas.microsoft.com/office/powerpoint/2010/main" val="3136697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296"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073"/>
            </a:lvl1pPr>
            <a:lvl2pPr marL="296224" indent="0">
              <a:buNone/>
              <a:defRPr sz="1813"/>
            </a:lvl2pPr>
            <a:lvl3pPr marL="592448" indent="0">
              <a:buNone/>
              <a:defRPr sz="1556"/>
            </a:lvl3pPr>
            <a:lvl4pPr marL="888671" indent="0">
              <a:buNone/>
              <a:defRPr sz="1296"/>
            </a:lvl4pPr>
            <a:lvl5pPr marL="1184895" indent="0">
              <a:buNone/>
              <a:defRPr sz="1296"/>
            </a:lvl5pPr>
            <a:lvl6pPr marL="1481117" indent="0">
              <a:buNone/>
              <a:defRPr sz="1296"/>
            </a:lvl6pPr>
            <a:lvl7pPr marL="1777341" indent="0">
              <a:buNone/>
              <a:defRPr sz="1296"/>
            </a:lvl7pPr>
            <a:lvl8pPr marL="2073565" indent="0">
              <a:buNone/>
              <a:defRPr sz="1296"/>
            </a:lvl8pPr>
            <a:lvl9pPr marL="2369788" indent="0">
              <a:buNone/>
              <a:defRPr sz="1296"/>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907"/>
            </a:lvl1pPr>
            <a:lvl2pPr marL="296224" indent="0">
              <a:buNone/>
              <a:defRPr sz="777"/>
            </a:lvl2pPr>
            <a:lvl3pPr marL="592448" indent="0">
              <a:buNone/>
              <a:defRPr sz="649"/>
            </a:lvl3pPr>
            <a:lvl4pPr marL="888671" indent="0">
              <a:buNone/>
              <a:defRPr sz="583"/>
            </a:lvl4pPr>
            <a:lvl5pPr marL="1184895" indent="0">
              <a:buNone/>
              <a:defRPr sz="583"/>
            </a:lvl5pPr>
            <a:lvl6pPr marL="1481117" indent="0">
              <a:buNone/>
              <a:defRPr sz="583"/>
            </a:lvl6pPr>
            <a:lvl7pPr marL="1777341" indent="0">
              <a:buNone/>
              <a:defRPr sz="583"/>
            </a:lvl7pPr>
            <a:lvl8pPr marL="2073565" indent="0">
              <a:buNone/>
              <a:defRPr sz="583"/>
            </a:lvl8pPr>
            <a:lvl9pPr marL="2369788" indent="0">
              <a:buNone/>
              <a:defRPr sz="58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713B5-324B-4FD7-BD10-F53A0F9655DD}" type="datetimeFigureOut">
              <a:rPr lang="en-GB" smtClean="0"/>
              <a:t>07-07-2023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BCC8D7-EF50-4D92-81E9-F74DD50CD82B}" type="slidenum">
              <a:rPr lang="en-GB" smtClean="0"/>
              <a:t>‹#›</a:t>
            </a:fld>
            <a:endParaRPr lang="en-GB" dirty="0"/>
          </a:p>
        </p:txBody>
      </p:sp>
    </p:spTree>
    <p:extLst>
      <p:ext uri="{BB962C8B-B14F-4D97-AF65-F5344CB8AC3E}">
        <p14:creationId xmlns:p14="http://schemas.microsoft.com/office/powerpoint/2010/main" val="81129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8713B5-324B-4FD7-BD10-F53A0F9655DD}" type="datetimeFigureOut">
              <a:rPr lang="en-GB" smtClean="0"/>
              <a:t>07-07-2023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BCC8D7-EF50-4D92-81E9-F74DD50CD82B}" type="slidenum">
              <a:rPr lang="en-GB" smtClean="0"/>
              <a:t>‹#›</a:t>
            </a:fld>
            <a:endParaRPr lang="en-GB" dirty="0"/>
          </a:p>
        </p:txBody>
      </p:sp>
    </p:spTree>
    <p:extLst>
      <p:ext uri="{BB962C8B-B14F-4D97-AF65-F5344CB8AC3E}">
        <p14:creationId xmlns:p14="http://schemas.microsoft.com/office/powerpoint/2010/main" val="1220358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969" y="423865"/>
            <a:ext cx="2266951" cy="90312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3765" y="423865"/>
            <a:ext cx="6604000" cy="9031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8713B5-324B-4FD7-BD10-F53A0F9655DD}" type="datetimeFigureOut">
              <a:rPr lang="en-GB" smtClean="0"/>
              <a:t>07-07-2023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BCC8D7-EF50-4D92-81E9-F74DD50CD82B}" type="slidenum">
              <a:rPr lang="en-GB" smtClean="0"/>
              <a:t>‹#›</a:t>
            </a:fld>
            <a:endParaRPr lang="en-GB" dirty="0"/>
          </a:p>
        </p:txBody>
      </p:sp>
    </p:spTree>
    <p:extLst>
      <p:ext uri="{BB962C8B-B14F-4D97-AF65-F5344CB8AC3E}">
        <p14:creationId xmlns:p14="http://schemas.microsoft.com/office/powerpoint/2010/main" val="164355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23BF42-72BD-744A-BA56-4E9CCE1B76A0}"/>
              </a:ext>
            </a:extLst>
          </p:cNvPr>
          <p:cNvSpPr>
            <a:spLocks noGrp="1"/>
          </p:cNvSpPr>
          <p:nvPr>
            <p:ph type="title" hasCustomPrompt="1"/>
          </p:nvPr>
        </p:nvSpPr>
        <p:spPr>
          <a:xfrm>
            <a:off x="831852" y="1709738"/>
            <a:ext cx="10515600" cy="2852737"/>
          </a:xfrm>
        </p:spPr>
        <p:txBody>
          <a:bodyPr anchor="b"/>
          <a:lstStyle>
            <a:lvl1pPr>
              <a:defRPr sz="6000"/>
            </a:lvl1pPr>
          </a:lstStyle>
          <a:p>
            <a:r>
              <a:rPr lang="fr-FR" dirty="0"/>
              <a:t>MODIFIEZ LE STYLE DU TITRE</a:t>
            </a:r>
          </a:p>
        </p:txBody>
      </p:sp>
      <p:sp>
        <p:nvSpPr>
          <p:cNvPr id="3" name="Espace réservé du texte 2">
            <a:extLst>
              <a:ext uri="{FF2B5EF4-FFF2-40B4-BE49-F238E27FC236}">
                <a16:creationId xmlns:a16="http://schemas.microsoft.com/office/drawing/2014/main" id="{CC00542D-3B60-6542-BD00-3EC4A0DE1432}"/>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1520ECE-1FED-0448-930B-A913709048A3}"/>
              </a:ext>
            </a:extLst>
          </p:cNvPr>
          <p:cNvSpPr>
            <a:spLocks noGrp="1"/>
          </p:cNvSpPr>
          <p:nvPr>
            <p:ph type="dt" sz="half" idx="10"/>
          </p:nvPr>
        </p:nvSpPr>
        <p:spPr/>
        <p:txBody>
          <a:bodyPr/>
          <a:lstStyle/>
          <a:p>
            <a:fld id="{6755BF8F-01B5-4E8E-B911-7D59F65D2544}" type="datetime1">
              <a:rPr lang="fr-BE" smtClean="0"/>
              <a:t>07-07-23</a:t>
            </a:fld>
            <a:endParaRPr lang="fr-FR" dirty="0"/>
          </a:p>
        </p:txBody>
      </p:sp>
      <p:sp>
        <p:nvSpPr>
          <p:cNvPr id="5" name="Espace réservé du pied de page 4">
            <a:extLst>
              <a:ext uri="{FF2B5EF4-FFF2-40B4-BE49-F238E27FC236}">
                <a16:creationId xmlns:a16="http://schemas.microsoft.com/office/drawing/2014/main" id="{DB8EBEA7-6D03-BC44-8000-198582C72F43}"/>
              </a:ext>
            </a:extLst>
          </p:cNvPr>
          <p:cNvSpPr>
            <a:spLocks noGrp="1"/>
          </p:cNvSpPr>
          <p:nvPr>
            <p:ph type="ftr" sz="quarter" idx="11"/>
          </p:nvPr>
        </p:nvSpPr>
        <p:spPr/>
        <p:txBody>
          <a:bodyPr/>
          <a:lstStyle/>
          <a:p>
            <a:r>
              <a:rPr lang="fr-FR" dirty="0"/>
              <a:t>SESAR 3 JU PRESENTATION</a:t>
            </a:r>
          </a:p>
        </p:txBody>
      </p:sp>
      <p:sp>
        <p:nvSpPr>
          <p:cNvPr id="6" name="Espace réservé du numéro de diapositive 5">
            <a:extLst>
              <a:ext uri="{FF2B5EF4-FFF2-40B4-BE49-F238E27FC236}">
                <a16:creationId xmlns:a16="http://schemas.microsoft.com/office/drawing/2014/main" id="{DDE03F03-4B15-8A41-8BFD-CBD033B6942D}"/>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4247562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E5C8D-4CBA-0148-A4B1-EFDB92B27C98}"/>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fr-FR" dirty="0"/>
              <a:t>MODIFIEZ LE STYLE DU TITRE</a:t>
            </a:r>
          </a:p>
        </p:txBody>
      </p:sp>
      <p:sp>
        <p:nvSpPr>
          <p:cNvPr id="3" name="Sous-titre 2">
            <a:extLst>
              <a:ext uri="{FF2B5EF4-FFF2-40B4-BE49-F238E27FC236}">
                <a16:creationId xmlns:a16="http://schemas.microsoft.com/office/drawing/2014/main" id="{2E67F35E-C4E6-C44C-A18A-1C5E14954A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5826D30-6BDB-364F-AC03-4B7D6E479684}"/>
              </a:ext>
            </a:extLst>
          </p:cNvPr>
          <p:cNvSpPr>
            <a:spLocks noGrp="1"/>
          </p:cNvSpPr>
          <p:nvPr>
            <p:ph type="dt" sz="half" idx="10"/>
          </p:nvPr>
        </p:nvSpPr>
        <p:spPr/>
        <p:txBody>
          <a:bodyPr/>
          <a:lstStyle/>
          <a:p>
            <a:fld id="{523BE6F1-C43E-E44C-A7F9-CC8A09FD8B64}" type="datetime1">
              <a:rPr lang="fr-BE" smtClean="0"/>
              <a:t>07-07-23</a:t>
            </a:fld>
            <a:endParaRPr lang="fr-FR" dirty="0"/>
          </a:p>
        </p:txBody>
      </p:sp>
      <p:sp>
        <p:nvSpPr>
          <p:cNvPr id="5" name="Espace réservé du pied de page 4">
            <a:extLst>
              <a:ext uri="{FF2B5EF4-FFF2-40B4-BE49-F238E27FC236}">
                <a16:creationId xmlns:a16="http://schemas.microsoft.com/office/drawing/2014/main" id="{A000BDAC-0B52-4D46-9B6F-1D3248C58BC3}"/>
              </a:ext>
            </a:extLst>
          </p:cNvPr>
          <p:cNvSpPr>
            <a:spLocks noGrp="1"/>
          </p:cNvSpPr>
          <p:nvPr>
            <p:ph type="ftr" sz="quarter" idx="11"/>
          </p:nvPr>
        </p:nvSpPr>
        <p:spPr/>
        <p:txBody>
          <a:bodyPr/>
          <a:lstStyle/>
          <a:p>
            <a:r>
              <a:rPr lang="fr-FR" dirty="0"/>
              <a:t>SESAR 3 JU PRESENTATION</a:t>
            </a:r>
          </a:p>
        </p:txBody>
      </p:sp>
      <p:sp>
        <p:nvSpPr>
          <p:cNvPr id="6" name="Espace réservé du numéro de diapositive 5">
            <a:extLst>
              <a:ext uri="{FF2B5EF4-FFF2-40B4-BE49-F238E27FC236}">
                <a16:creationId xmlns:a16="http://schemas.microsoft.com/office/drawing/2014/main" id="{128099D7-958D-9042-B4FD-2777E732F8B0}"/>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32133464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F47BF-DE0D-F947-B592-7E35ADDB4955}"/>
              </a:ext>
            </a:extLst>
          </p:cNvPr>
          <p:cNvSpPr>
            <a:spLocks noGrp="1"/>
          </p:cNvSpPr>
          <p:nvPr>
            <p:ph type="title" hasCustomPrompt="1"/>
          </p:nvPr>
        </p:nvSpPr>
        <p:spPr/>
        <p:txBody>
          <a:bodyPr/>
          <a:lstStyle>
            <a:lvl1pPr>
              <a:defRPr>
                <a:solidFill>
                  <a:schemeClr val="accent2"/>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6F2F1595-A6B0-1741-8899-B1C63A82C65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2BB0182-6E7F-4B45-80F8-3CB4117EB030}"/>
              </a:ext>
            </a:extLst>
          </p:cNvPr>
          <p:cNvSpPr>
            <a:spLocks noGrp="1"/>
          </p:cNvSpPr>
          <p:nvPr>
            <p:ph type="dt" sz="half" idx="10"/>
          </p:nvPr>
        </p:nvSpPr>
        <p:spPr/>
        <p:txBody>
          <a:bodyPr/>
          <a:lstStyle/>
          <a:p>
            <a:fld id="{F3EB6B22-EEA8-5242-88E8-74DED4447908}" type="datetime1">
              <a:rPr lang="fr-BE" smtClean="0"/>
              <a:t>07-07-23</a:t>
            </a:fld>
            <a:endParaRPr lang="fr-FR" dirty="0"/>
          </a:p>
        </p:txBody>
      </p:sp>
      <p:sp>
        <p:nvSpPr>
          <p:cNvPr id="5" name="Espace réservé du pied de page 4">
            <a:extLst>
              <a:ext uri="{FF2B5EF4-FFF2-40B4-BE49-F238E27FC236}">
                <a16:creationId xmlns:a16="http://schemas.microsoft.com/office/drawing/2014/main" id="{BA3D463E-45E1-6F4E-BB84-B2DEAC36E21C}"/>
              </a:ext>
            </a:extLst>
          </p:cNvPr>
          <p:cNvSpPr>
            <a:spLocks noGrp="1"/>
          </p:cNvSpPr>
          <p:nvPr>
            <p:ph type="ftr" sz="quarter" idx="11"/>
          </p:nvPr>
        </p:nvSpPr>
        <p:spPr/>
        <p:txBody>
          <a:bodyPr/>
          <a:lstStyle/>
          <a:p>
            <a:r>
              <a:rPr lang="fr-FR" dirty="0"/>
              <a:t>SESAR 3 JU PRESENTATION</a:t>
            </a:r>
          </a:p>
        </p:txBody>
      </p:sp>
      <p:sp>
        <p:nvSpPr>
          <p:cNvPr id="6" name="Espace réservé du numéro de diapositive 5">
            <a:extLst>
              <a:ext uri="{FF2B5EF4-FFF2-40B4-BE49-F238E27FC236}">
                <a16:creationId xmlns:a16="http://schemas.microsoft.com/office/drawing/2014/main" id="{A19F3715-1E6E-8E41-BC5A-5EF9E4A807EE}"/>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42199297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23BF42-72BD-744A-BA56-4E9CCE1B76A0}"/>
              </a:ext>
            </a:extLst>
          </p:cNvPr>
          <p:cNvSpPr>
            <a:spLocks noGrp="1"/>
          </p:cNvSpPr>
          <p:nvPr>
            <p:ph type="title" hasCustomPrompt="1"/>
          </p:nvPr>
        </p:nvSpPr>
        <p:spPr>
          <a:xfrm>
            <a:off x="831850" y="1709738"/>
            <a:ext cx="10515600" cy="2852737"/>
          </a:xfrm>
        </p:spPr>
        <p:txBody>
          <a:bodyPr anchor="b"/>
          <a:lstStyle>
            <a:lvl1pPr>
              <a:defRPr sz="6000"/>
            </a:lvl1pPr>
          </a:lstStyle>
          <a:p>
            <a:r>
              <a:rPr lang="fr-FR" dirty="0"/>
              <a:t>MODIFIEZ LE STYLE DU TITRE</a:t>
            </a:r>
          </a:p>
        </p:txBody>
      </p:sp>
      <p:sp>
        <p:nvSpPr>
          <p:cNvPr id="3" name="Espace réservé du texte 2">
            <a:extLst>
              <a:ext uri="{FF2B5EF4-FFF2-40B4-BE49-F238E27FC236}">
                <a16:creationId xmlns:a16="http://schemas.microsoft.com/office/drawing/2014/main" id="{CC00542D-3B60-6542-BD00-3EC4A0DE1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1520ECE-1FED-0448-930B-A913709048A3}"/>
              </a:ext>
            </a:extLst>
          </p:cNvPr>
          <p:cNvSpPr>
            <a:spLocks noGrp="1"/>
          </p:cNvSpPr>
          <p:nvPr>
            <p:ph type="dt" sz="half" idx="10"/>
          </p:nvPr>
        </p:nvSpPr>
        <p:spPr/>
        <p:txBody>
          <a:bodyPr/>
          <a:lstStyle/>
          <a:p>
            <a:fld id="{FF58CF63-6C8D-614B-9582-0EAA98E01C2E}" type="datetime1">
              <a:rPr lang="fr-BE" smtClean="0"/>
              <a:t>07-07-23</a:t>
            </a:fld>
            <a:endParaRPr lang="fr-FR" dirty="0"/>
          </a:p>
        </p:txBody>
      </p:sp>
      <p:sp>
        <p:nvSpPr>
          <p:cNvPr id="5" name="Espace réservé du pied de page 4">
            <a:extLst>
              <a:ext uri="{FF2B5EF4-FFF2-40B4-BE49-F238E27FC236}">
                <a16:creationId xmlns:a16="http://schemas.microsoft.com/office/drawing/2014/main" id="{DB8EBEA7-6D03-BC44-8000-198582C72F43}"/>
              </a:ext>
            </a:extLst>
          </p:cNvPr>
          <p:cNvSpPr>
            <a:spLocks noGrp="1"/>
          </p:cNvSpPr>
          <p:nvPr>
            <p:ph type="ftr" sz="quarter" idx="11"/>
          </p:nvPr>
        </p:nvSpPr>
        <p:spPr/>
        <p:txBody>
          <a:bodyPr/>
          <a:lstStyle/>
          <a:p>
            <a:r>
              <a:rPr lang="fr-FR" dirty="0"/>
              <a:t>SESAR 3 JU PRESENTATION</a:t>
            </a:r>
          </a:p>
        </p:txBody>
      </p:sp>
      <p:sp>
        <p:nvSpPr>
          <p:cNvPr id="6" name="Espace réservé du numéro de diapositive 5">
            <a:extLst>
              <a:ext uri="{FF2B5EF4-FFF2-40B4-BE49-F238E27FC236}">
                <a16:creationId xmlns:a16="http://schemas.microsoft.com/office/drawing/2014/main" id="{DDE03F03-4B15-8A41-8BFD-CBD033B6942D}"/>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24350778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863F2-C25B-B74E-ABDF-5F4EA101DD1A}"/>
              </a:ext>
            </a:extLst>
          </p:cNvPr>
          <p:cNvSpPr>
            <a:spLocks noGrp="1"/>
          </p:cNvSpPr>
          <p:nvPr>
            <p:ph type="title" hasCustomPrompt="1"/>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75E091AC-F3CC-C449-A82B-42AEE6993A1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5269545-C1BE-054A-9242-EA08908B873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726E8BC-FAA2-D247-9CA6-12D5417D363A}"/>
              </a:ext>
            </a:extLst>
          </p:cNvPr>
          <p:cNvSpPr>
            <a:spLocks noGrp="1"/>
          </p:cNvSpPr>
          <p:nvPr>
            <p:ph type="dt" sz="half" idx="10"/>
          </p:nvPr>
        </p:nvSpPr>
        <p:spPr/>
        <p:txBody>
          <a:bodyPr/>
          <a:lstStyle/>
          <a:p>
            <a:fld id="{02A3317F-2667-5C4B-B55A-E28641F8C872}" type="datetime1">
              <a:rPr lang="fr-BE" smtClean="0"/>
              <a:t>07-07-23</a:t>
            </a:fld>
            <a:endParaRPr lang="fr-FR" dirty="0"/>
          </a:p>
        </p:txBody>
      </p:sp>
      <p:sp>
        <p:nvSpPr>
          <p:cNvPr id="6" name="Espace réservé du pied de page 5">
            <a:extLst>
              <a:ext uri="{FF2B5EF4-FFF2-40B4-BE49-F238E27FC236}">
                <a16:creationId xmlns:a16="http://schemas.microsoft.com/office/drawing/2014/main" id="{CABDFB2F-CDA4-E842-8C6F-7C7169E22D5C}"/>
              </a:ext>
            </a:extLst>
          </p:cNvPr>
          <p:cNvSpPr>
            <a:spLocks noGrp="1"/>
          </p:cNvSpPr>
          <p:nvPr>
            <p:ph type="ftr" sz="quarter" idx="11"/>
          </p:nvPr>
        </p:nvSpPr>
        <p:spPr/>
        <p:txBody>
          <a:bodyPr/>
          <a:lstStyle/>
          <a:p>
            <a:r>
              <a:rPr lang="fr-FR" dirty="0"/>
              <a:t>SESAR 3 JU PRESENTATION</a:t>
            </a:r>
          </a:p>
        </p:txBody>
      </p:sp>
      <p:sp>
        <p:nvSpPr>
          <p:cNvPr id="7" name="Espace réservé du numéro de diapositive 6">
            <a:extLst>
              <a:ext uri="{FF2B5EF4-FFF2-40B4-BE49-F238E27FC236}">
                <a16:creationId xmlns:a16="http://schemas.microsoft.com/office/drawing/2014/main" id="{0561BE15-9516-C94A-B6F2-3B6AB7044A25}"/>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42214936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A14F6-9DBA-5E4D-AE48-2BD45564CF70}"/>
              </a:ext>
            </a:extLst>
          </p:cNvPr>
          <p:cNvSpPr>
            <a:spLocks noGrp="1"/>
          </p:cNvSpPr>
          <p:nvPr>
            <p:ph type="title" hasCustomPrompt="1"/>
          </p:nvPr>
        </p:nvSpPr>
        <p:spPr>
          <a:xfrm>
            <a:off x="839788" y="365125"/>
            <a:ext cx="10515600" cy="1325563"/>
          </a:xfrm>
        </p:spPr>
        <p:txBody>
          <a:bodyPr/>
          <a:lstStyle/>
          <a:p>
            <a:r>
              <a:rPr lang="fr-FR" dirty="0"/>
              <a:t>MODIFIEZ LE STYLE DU TITRE</a:t>
            </a:r>
          </a:p>
        </p:txBody>
      </p:sp>
      <p:sp>
        <p:nvSpPr>
          <p:cNvPr id="3" name="Espace réservé du texte 2">
            <a:extLst>
              <a:ext uri="{FF2B5EF4-FFF2-40B4-BE49-F238E27FC236}">
                <a16:creationId xmlns:a16="http://schemas.microsoft.com/office/drawing/2014/main" id="{B6525218-E4FD-3B44-882A-E1D97CD9FC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3044C76-7A39-0140-8D89-A65F0A822FC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6780354-68CF-A341-AFAE-35C727E892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F285439-2F64-B94E-A5E0-D507E32D49D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1A67385-683E-614E-89C7-E5B2533F41D6}"/>
              </a:ext>
            </a:extLst>
          </p:cNvPr>
          <p:cNvSpPr>
            <a:spLocks noGrp="1"/>
          </p:cNvSpPr>
          <p:nvPr>
            <p:ph type="dt" sz="half" idx="10"/>
          </p:nvPr>
        </p:nvSpPr>
        <p:spPr/>
        <p:txBody>
          <a:bodyPr/>
          <a:lstStyle/>
          <a:p>
            <a:fld id="{4B7CF367-CDA3-2242-8084-857653B75B2D}" type="datetime1">
              <a:rPr lang="fr-BE" smtClean="0"/>
              <a:t>07-07-23</a:t>
            </a:fld>
            <a:endParaRPr lang="fr-FR" dirty="0"/>
          </a:p>
        </p:txBody>
      </p:sp>
      <p:sp>
        <p:nvSpPr>
          <p:cNvPr id="8" name="Espace réservé du pied de page 7">
            <a:extLst>
              <a:ext uri="{FF2B5EF4-FFF2-40B4-BE49-F238E27FC236}">
                <a16:creationId xmlns:a16="http://schemas.microsoft.com/office/drawing/2014/main" id="{4805BC9E-398E-914A-9CB6-8B5E84A90D98}"/>
              </a:ext>
            </a:extLst>
          </p:cNvPr>
          <p:cNvSpPr>
            <a:spLocks noGrp="1"/>
          </p:cNvSpPr>
          <p:nvPr>
            <p:ph type="ftr" sz="quarter" idx="11"/>
          </p:nvPr>
        </p:nvSpPr>
        <p:spPr/>
        <p:txBody>
          <a:bodyPr/>
          <a:lstStyle/>
          <a:p>
            <a:r>
              <a:rPr lang="fr-FR" dirty="0"/>
              <a:t>SESAR 3 JU PRESENTATION</a:t>
            </a:r>
          </a:p>
        </p:txBody>
      </p:sp>
      <p:sp>
        <p:nvSpPr>
          <p:cNvPr id="9" name="Espace réservé du numéro de diapositive 8">
            <a:extLst>
              <a:ext uri="{FF2B5EF4-FFF2-40B4-BE49-F238E27FC236}">
                <a16:creationId xmlns:a16="http://schemas.microsoft.com/office/drawing/2014/main" id="{0E463F02-5454-1348-BD9D-24435F9DD2CC}"/>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36469257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E2FB5A-6C02-454B-A26D-A5EBBC6F2243}"/>
              </a:ext>
            </a:extLst>
          </p:cNvPr>
          <p:cNvSpPr>
            <a:spLocks noGrp="1"/>
          </p:cNvSpPr>
          <p:nvPr>
            <p:ph type="title" hasCustomPrompt="1"/>
          </p:nvPr>
        </p:nvSpPr>
        <p:spPr/>
        <p:txBody>
          <a:bodyPr/>
          <a:lstStyle/>
          <a:p>
            <a:r>
              <a:rPr lang="fr-FR" dirty="0"/>
              <a:t>MODIFIEZ LE STYLE DU TITRE</a:t>
            </a:r>
          </a:p>
        </p:txBody>
      </p:sp>
      <p:sp>
        <p:nvSpPr>
          <p:cNvPr id="3" name="Espace réservé de la date 2">
            <a:extLst>
              <a:ext uri="{FF2B5EF4-FFF2-40B4-BE49-F238E27FC236}">
                <a16:creationId xmlns:a16="http://schemas.microsoft.com/office/drawing/2014/main" id="{C119A624-53AA-6E4C-B053-2F378D1E743B}"/>
              </a:ext>
            </a:extLst>
          </p:cNvPr>
          <p:cNvSpPr>
            <a:spLocks noGrp="1"/>
          </p:cNvSpPr>
          <p:nvPr>
            <p:ph type="dt" sz="half" idx="10"/>
          </p:nvPr>
        </p:nvSpPr>
        <p:spPr/>
        <p:txBody>
          <a:bodyPr/>
          <a:lstStyle/>
          <a:p>
            <a:fld id="{0CBB6AF5-1561-4140-BE25-475236A340DA}" type="datetime1">
              <a:rPr lang="fr-BE" smtClean="0"/>
              <a:t>07-07-23</a:t>
            </a:fld>
            <a:endParaRPr lang="fr-FR" dirty="0"/>
          </a:p>
        </p:txBody>
      </p:sp>
      <p:sp>
        <p:nvSpPr>
          <p:cNvPr id="4" name="Espace réservé du pied de page 3">
            <a:extLst>
              <a:ext uri="{FF2B5EF4-FFF2-40B4-BE49-F238E27FC236}">
                <a16:creationId xmlns:a16="http://schemas.microsoft.com/office/drawing/2014/main" id="{492464BA-65C0-A54B-BB89-C59FCBB216F2}"/>
              </a:ext>
            </a:extLst>
          </p:cNvPr>
          <p:cNvSpPr>
            <a:spLocks noGrp="1"/>
          </p:cNvSpPr>
          <p:nvPr>
            <p:ph type="ftr" sz="quarter" idx="11"/>
          </p:nvPr>
        </p:nvSpPr>
        <p:spPr/>
        <p:txBody>
          <a:bodyPr/>
          <a:lstStyle/>
          <a:p>
            <a:r>
              <a:rPr lang="fr-FR" dirty="0"/>
              <a:t>SESAR 3 JU PRESENTATION</a:t>
            </a:r>
          </a:p>
        </p:txBody>
      </p:sp>
      <p:sp>
        <p:nvSpPr>
          <p:cNvPr id="5" name="Espace réservé du numéro de diapositive 4">
            <a:extLst>
              <a:ext uri="{FF2B5EF4-FFF2-40B4-BE49-F238E27FC236}">
                <a16:creationId xmlns:a16="http://schemas.microsoft.com/office/drawing/2014/main" id="{88D351B9-9002-884F-8CC6-5B6DAB176499}"/>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769076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55EE5EC-AC9F-8440-8D85-D3C96900B957}"/>
              </a:ext>
            </a:extLst>
          </p:cNvPr>
          <p:cNvSpPr>
            <a:spLocks noGrp="1"/>
          </p:cNvSpPr>
          <p:nvPr>
            <p:ph type="dt" sz="half" idx="10"/>
          </p:nvPr>
        </p:nvSpPr>
        <p:spPr/>
        <p:txBody>
          <a:bodyPr/>
          <a:lstStyle/>
          <a:p>
            <a:fld id="{6C081D56-BEA0-B449-8196-A0886BC2EBE4}" type="datetime1">
              <a:rPr lang="fr-BE" smtClean="0"/>
              <a:t>07-07-23</a:t>
            </a:fld>
            <a:endParaRPr lang="fr-FR" dirty="0"/>
          </a:p>
        </p:txBody>
      </p:sp>
      <p:sp>
        <p:nvSpPr>
          <p:cNvPr id="3" name="Espace réservé du pied de page 2">
            <a:extLst>
              <a:ext uri="{FF2B5EF4-FFF2-40B4-BE49-F238E27FC236}">
                <a16:creationId xmlns:a16="http://schemas.microsoft.com/office/drawing/2014/main" id="{17F21836-5ADD-F842-BF3C-B9F3E77D77F6}"/>
              </a:ext>
            </a:extLst>
          </p:cNvPr>
          <p:cNvSpPr>
            <a:spLocks noGrp="1"/>
          </p:cNvSpPr>
          <p:nvPr>
            <p:ph type="ftr" sz="quarter" idx="11"/>
          </p:nvPr>
        </p:nvSpPr>
        <p:spPr/>
        <p:txBody>
          <a:bodyPr/>
          <a:lstStyle/>
          <a:p>
            <a:r>
              <a:rPr lang="fr-FR" dirty="0"/>
              <a:t>SESAR 3 JU PRESENTATION</a:t>
            </a:r>
          </a:p>
        </p:txBody>
      </p:sp>
      <p:sp>
        <p:nvSpPr>
          <p:cNvPr id="4" name="Espace réservé du numéro de diapositive 3">
            <a:extLst>
              <a:ext uri="{FF2B5EF4-FFF2-40B4-BE49-F238E27FC236}">
                <a16:creationId xmlns:a16="http://schemas.microsoft.com/office/drawing/2014/main" id="{B8C79ABC-89C1-D642-AEFD-2ED281B9AEBE}"/>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17500279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A2632A-1DC2-2347-8D18-3E65D46206B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89475F3-C7DD-414A-9588-00BA28571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7E5F81E-3605-8546-A4FB-C3D7AE651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72628AC-DC70-9C4D-81B5-33D17B8EFB30}"/>
              </a:ext>
            </a:extLst>
          </p:cNvPr>
          <p:cNvSpPr>
            <a:spLocks noGrp="1"/>
          </p:cNvSpPr>
          <p:nvPr>
            <p:ph type="dt" sz="half" idx="10"/>
          </p:nvPr>
        </p:nvSpPr>
        <p:spPr/>
        <p:txBody>
          <a:bodyPr/>
          <a:lstStyle/>
          <a:p>
            <a:fld id="{D1D09178-20D5-B142-A2B2-372A97FD57B1}" type="datetime1">
              <a:rPr lang="fr-BE" smtClean="0"/>
              <a:t>07-07-23</a:t>
            </a:fld>
            <a:endParaRPr lang="fr-FR" dirty="0"/>
          </a:p>
        </p:txBody>
      </p:sp>
      <p:sp>
        <p:nvSpPr>
          <p:cNvPr id="6" name="Espace réservé du pied de page 5">
            <a:extLst>
              <a:ext uri="{FF2B5EF4-FFF2-40B4-BE49-F238E27FC236}">
                <a16:creationId xmlns:a16="http://schemas.microsoft.com/office/drawing/2014/main" id="{A234510E-7C19-A942-989C-E50942330516}"/>
              </a:ext>
            </a:extLst>
          </p:cNvPr>
          <p:cNvSpPr>
            <a:spLocks noGrp="1"/>
          </p:cNvSpPr>
          <p:nvPr>
            <p:ph type="ftr" sz="quarter" idx="11"/>
          </p:nvPr>
        </p:nvSpPr>
        <p:spPr/>
        <p:txBody>
          <a:bodyPr/>
          <a:lstStyle/>
          <a:p>
            <a:r>
              <a:rPr lang="fr-FR" dirty="0"/>
              <a:t>SESAR 3 JU PRESENTATION</a:t>
            </a:r>
          </a:p>
        </p:txBody>
      </p:sp>
      <p:sp>
        <p:nvSpPr>
          <p:cNvPr id="7" name="Espace réservé du numéro de diapositive 6">
            <a:extLst>
              <a:ext uri="{FF2B5EF4-FFF2-40B4-BE49-F238E27FC236}">
                <a16:creationId xmlns:a16="http://schemas.microsoft.com/office/drawing/2014/main" id="{43640E9F-6F94-F94D-B127-285AC905990A}"/>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33484105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0A50C-2928-2647-BF65-2DB0B5795B1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924B748-F39B-A842-8F1C-4CF04753A1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8E2B85B3-1151-1A4A-9F2D-B97BAC762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2354530-31EB-8E40-8DDA-7ECAF82CDB72}"/>
              </a:ext>
            </a:extLst>
          </p:cNvPr>
          <p:cNvSpPr>
            <a:spLocks noGrp="1"/>
          </p:cNvSpPr>
          <p:nvPr>
            <p:ph type="dt" sz="half" idx="10"/>
          </p:nvPr>
        </p:nvSpPr>
        <p:spPr/>
        <p:txBody>
          <a:bodyPr/>
          <a:lstStyle/>
          <a:p>
            <a:fld id="{FE3C6A8B-393A-464C-8956-EEBCBD1A965D}" type="datetime1">
              <a:rPr lang="fr-BE" smtClean="0"/>
              <a:t>07-07-23</a:t>
            </a:fld>
            <a:endParaRPr lang="fr-FR" dirty="0"/>
          </a:p>
        </p:txBody>
      </p:sp>
      <p:sp>
        <p:nvSpPr>
          <p:cNvPr id="6" name="Espace réservé du pied de page 5">
            <a:extLst>
              <a:ext uri="{FF2B5EF4-FFF2-40B4-BE49-F238E27FC236}">
                <a16:creationId xmlns:a16="http://schemas.microsoft.com/office/drawing/2014/main" id="{7F5A6EB3-3CB3-9F46-A289-8CC21650CBC6}"/>
              </a:ext>
            </a:extLst>
          </p:cNvPr>
          <p:cNvSpPr>
            <a:spLocks noGrp="1"/>
          </p:cNvSpPr>
          <p:nvPr>
            <p:ph type="ftr" sz="quarter" idx="11"/>
          </p:nvPr>
        </p:nvSpPr>
        <p:spPr/>
        <p:txBody>
          <a:bodyPr/>
          <a:lstStyle/>
          <a:p>
            <a:r>
              <a:rPr lang="fr-FR" dirty="0"/>
              <a:t>SESAR 3 JU PRESENTATION</a:t>
            </a:r>
          </a:p>
        </p:txBody>
      </p:sp>
      <p:sp>
        <p:nvSpPr>
          <p:cNvPr id="7" name="Espace réservé du numéro de diapositive 6">
            <a:extLst>
              <a:ext uri="{FF2B5EF4-FFF2-40B4-BE49-F238E27FC236}">
                <a16:creationId xmlns:a16="http://schemas.microsoft.com/office/drawing/2014/main" id="{4CA49F2C-06E8-5642-AD05-C0B4D7CB0A04}"/>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19501840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6CA11-5A2C-CB4A-A728-E0FE87C7C47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C56D5C6-3181-F14C-B4FC-AED965AB7FF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1D0367-83AA-324E-8C42-959F20B008CC}"/>
              </a:ext>
            </a:extLst>
          </p:cNvPr>
          <p:cNvSpPr>
            <a:spLocks noGrp="1"/>
          </p:cNvSpPr>
          <p:nvPr>
            <p:ph type="dt" sz="half" idx="10"/>
          </p:nvPr>
        </p:nvSpPr>
        <p:spPr/>
        <p:txBody>
          <a:bodyPr/>
          <a:lstStyle/>
          <a:p>
            <a:fld id="{9B1A2403-BA91-334B-8CEF-E9B10E3A2DAE}" type="datetime1">
              <a:rPr lang="fr-BE" smtClean="0"/>
              <a:t>07-07-23</a:t>
            </a:fld>
            <a:endParaRPr lang="fr-FR" dirty="0"/>
          </a:p>
        </p:txBody>
      </p:sp>
      <p:sp>
        <p:nvSpPr>
          <p:cNvPr id="5" name="Espace réservé du pied de page 4">
            <a:extLst>
              <a:ext uri="{FF2B5EF4-FFF2-40B4-BE49-F238E27FC236}">
                <a16:creationId xmlns:a16="http://schemas.microsoft.com/office/drawing/2014/main" id="{4DFAAA39-927C-414B-A5E0-E2E67B1C946C}"/>
              </a:ext>
            </a:extLst>
          </p:cNvPr>
          <p:cNvSpPr>
            <a:spLocks noGrp="1"/>
          </p:cNvSpPr>
          <p:nvPr>
            <p:ph type="ftr" sz="quarter" idx="11"/>
          </p:nvPr>
        </p:nvSpPr>
        <p:spPr/>
        <p:txBody>
          <a:bodyPr/>
          <a:lstStyle/>
          <a:p>
            <a:r>
              <a:rPr lang="fr-FR" dirty="0"/>
              <a:t>SESAR 3 JU PRESENTATION</a:t>
            </a:r>
          </a:p>
        </p:txBody>
      </p:sp>
      <p:sp>
        <p:nvSpPr>
          <p:cNvPr id="6" name="Espace réservé du numéro de diapositive 5">
            <a:extLst>
              <a:ext uri="{FF2B5EF4-FFF2-40B4-BE49-F238E27FC236}">
                <a16:creationId xmlns:a16="http://schemas.microsoft.com/office/drawing/2014/main" id="{F4532FF8-6274-CC42-806C-330C2324E0CD}"/>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2913273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863F2-C25B-B74E-ABDF-5F4EA101DD1A}"/>
              </a:ext>
            </a:extLst>
          </p:cNvPr>
          <p:cNvSpPr>
            <a:spLocks noGrp="1"/>
          </p:cNvSpPr>
          <p:nvPr>
            <p:ph type="title" hasCustomPrompt="1"/>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75E091AC-F3CC-C449-A82B-42AEE6993A14}"/>
              </a:ext>
            </a:extLst>
          </p:cNvPr>
          <p:cNvSpPr>
            <a:spLocks noGrp="1"/>
          </p:cNvSpPr>
          <p:nvPr>
            <p:ph sz="half" idx="1"/>
          </p:nvPr>
        </p:nvSpPr>
        <p:spPr>
          <a:xfrm>
            <a:off x="838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5269545-C1BE-054A-9242-EA08908B8737}"/>
              </a:ext>
            </a:extLst>
          </p:cNvPr>
          <p:cNvSpPr>
            <a:spLocks noGrp="1"/>
          </p:cNvSpPr>
          <p:nvPr>
            <p:ph sz="half" idx="2"/>
          </p:nvPr>
        </p:nvSpPr>
        <p:spPr>
          <a:xfrm>
            <a:off x="6172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726E8BC-FAA2-D247-9CA6-12D5417D363A}"/>
              </a:ext>
            </a:extLst>
          </p:cNvPr>
          <p:cNvSpPr>
            <a:spLocks noGrp="1"/>
          </p:cNvSpPr>
          <p:nvPr>
            <p:ph type="dt" sz="half" idx="10"/>
          </p:nvPr>
        </p:nvSpPr>
        <p:spPr/>
        <p:txBody>
          <a:bodyPr/>
          <a:lstStyle/>
          <a:p>
            <a:fld id="{7D592A46-2667-48A5-82C8-643229154B09}" type="datetime1">
              <a:rPr lang="fr-BE" smtClean="0"/>
              <a:t>07-07-23</a:t>
            </a:fld>
            <a:endParaRPr lang="fr-FR" dirty="0"/>
          </a:p>
        </p:txBody>
      </p:sp>
      <p:sp>
        <p:nvSpPr>
          <p:cNvPr id="6" name="Espace réservé du pied de page 5">
            <a:extLst>
              <a:ext uri="{FF2B5EF4-FFF2-40B4-BE49-F238E27FC236}">
                <a16:creationId xmlns:a16="http://schemas.microsoft.com/office/drawing/2014/main" id="{CABDFB2F-CDA4-E842-8C6F-7C7169E22D5C}"/>
              </a:ext>
            </a:extLst>
          </p:cNvPr>
          <p:cNvSpPr>
            <a:spLocks noGrp="1"/>
          </p:cNvSpPr>
          <p:nvPr>
            <p:ph type="ftr" sz="quarter" idx="11"/>
          </p:nvPr>
        </p:nvSpPr>
        <p:spPr/>
        <p:txBody>
          <a:bodyPr/>
          <a:lstStyle/>
          <a:p>
            <a:r>
              <a:rPr lang="fr-FR" dirty="0"/>
              <a:t>SESAR 3 JU PRESENTATION</a:t>
            </a:r>
          </a:p>
        </p:txBody>
      </p:sp>
      <p:sp>
        <p:nvSpPr>
          <p:cNvPr id="7" name="Espace réservé du numéro de diapositive 6">
            <a:extLst>
              <a:ext uri="{FF2B5EF4-FFF2-40B4-BE49-F238E27FC236}">
                <a16:creationId xmlns:a16="http://schemas.microsoft.com/office/drawing/2014/main" id="{0561BE15-9516-C94A-B6F2-3B6AB7044A25}"/>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28896432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612438-D6B1-414A-AE13-3472952113A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EDA89-7E8F-B64F-82F6-EA07DB328B8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92DC3B-580D-A042-9111-906A19F6F776}"/>
              </a:ext>
            </a:extLst>
          </p:cNvPr>
          <p:cNvSpPr>
            <a:spLocks noGrp="1"/>
          </p:cNvSpPr>
          <p:nvPr>
            <p:ph type="dt" sz="half" idx="10"/>
          </p:nvPr>
        </p:nvSpPr>
        <p:spPr/>
        <p:txBody>
          <a:bodyPr/>
          <a:lstStyle/>
          <a:p>
            <a:fld id="{5264B651-9FFA-C843-B5F5-02C994F79F7E}" type="datetime1">
              <a:rPr lang="fr-BE" smtClean="0"/>
              <a:t>07-07-23</a:t>
            </a:fld>
            <a:endParaRPr lang="fr-FR" dirty="0"/>
          </a:p>
        </p:txBody>
      </p:sp>
      <p:sp>
        <p:nvSpPr>
          <p:cNvPr id="5" name="Espace réservé du pied de page 4">
            <a:extLst>
              <a:ext uri="{FF2B5EF4-FFF2-40B4-BE49-F238E27FC236}">
                <a16:creationId xmlns:a16="http://schemas.microsoft.com/office/drawing/2014/main" id="{3A84F675-3B59-8D40-B1B0-91E266C77442}"/>
              </a:ext>
            </a:extLst>
          </p:cNvPr>
          <p:cNvSpPr>
            <a:spLocks noGrp="1"/>
          </p:cNvSpPr>
          <p:nvPr>
            <p:ph type="ftr" sz="quarter" idx="11"/>
          </p:nvPr>
        </p:nvSpPr>
        <p:spPr/>
        <p:txBody>
          <a:bodyPr/>
          <a:lstStyle/>
          <a:p>
            <a:r>
              <a:rPr lang="fr-FR" dirty="0"/>
              <a:t>SESAR 3 JU PRESENTATION</a:t>
            </a:r>
          </a:p>
        </p:txBody>
      </p:sp>
      <p:sp>
        <p:nvSpPr>
          <p:cNvPr id="6" name="Espace réservé du numéro de diapositive 5">
            <a:extLst>
              <a:ext uri="{FF2B5EF4-FFF2-40B4-BE49-F238E27FC236}">
                <a16:creationId xmlns:a16="http://schemas.microsoft.com/office/drawing/2014/main" id="{5DB2D5D6-369C-CC4A-9EAB-3BDE5778A7F5}"/>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62147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A14F6-9DBA-5E4D-AE48-2BD45564CF70}"/>
              </a:ext>
            </a:extLst>
          </p:cNvPr>
          <p:cNvSpPr>
            <a:spLocks noGrp="1"/>
          </p:cNvSpPr>
          <p:nvPr>
            <p:ph type="title" hasCustomPrompt="1"/>
          </p:nvPr>
        </p:nvSpPr>
        <p:spPr>
          <a:xfrm>
            <a:off x="839789" y="365125"/>
            <a:ext cx="10515600" cy="1325563"/>
          </a:xfrm>
        </p:spPr>
        <p:txBody>
          <a:bodyPr/>
          <a:lstStyle/>
          <a:p>
            <a:r>
              <a:rPr lang="fr-FR" dirty="0"/>
              <a:t>MODIFIEZ LE STYLE DU TITRE</a:t>
            </a:r>
          </a:p>
        </p:txBody>
      </p:sp>
      <p:sp>
        <p:nvSpPr>
          <p:cNvPr id="3" name="Espace réservé du texte 2">
            <a:extLst>
              <a:ext uri="{FF2B5EF4-FFF2-40B4-BE49-F238E27FC236}">
                <a16:creationId xmlns:a16="http://schemas.microsoft.com/office/drawing/2014/main" id="{B6525218-E4FD-3B44-882A-E1D97CD9FC20}"/>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3044C76-7A39-0140-8D89-A65F0A822FCF}"/>
              </a:ext>
            </a:extLst>
          </p:cNvPr>
          <p:cNvSpPr>
            <a:spLocks noGrp="1"/>
          </p:cNvSpPr>
          <p:nvPr>
            <p:ph sz="half" idx="2"/>
          </p:nvPr>
        </p:nvSpPr>
        <p:spPr>
          <a:xfrm>
            <a:off x="839789" y="2505076"/>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6780354-68CF-A341-AFAE-35C727E892AF}"/>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F285439-2F64-B94E-A5E0-D507E32D49DD}"/>
              </a:ext>
            </a:extLst>
          </p:cNvPr>
          <p:cNvSpPr>
            <a:spLocks noGrp="1"/>
          </p:cNvSpPr>
          <p:nvPr>
            <p:ph sz="quarter" idx="4"/>
          </p:nvPr>
        </p:nvSpPr>
        <p:spPr>
          <a:xfrm>
            <a:off x="6172202" y="2505076"/>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1A67385-683E-614E-89C7-E5B2533F41D6}"/>
              </a:ext>
            </a:extLst>
          </p:cNvPr>
          <p:cNvSpPr>
            <a:spLocks noGrp="1"/>
          </p:cNvSpPr>
          <p:nvPr>
            <p:ph type="dt" sz="half" idx="10"/>
          </p:nvPr>
        </p:nvSpPr>
        <p:spPr/>
        <p:txBody>
          <a:bodyPr/>
          <a:lstStyle/>
          <a:p>
            <a:fld id="{4090DFED-A33D-459B-A7B6-EE5F77302FF2}" type="datetime1">
              <a:rPr lang="fr-BE" smtClean="0"/>
              <a:t>07-07-23</a:t>
            </a:fld>
            <a:endParaRPr lang="fr-FR" dirty="0"/>
          </a:p>
        </p:txBody>
      </p:sp>
      <p:sp>
        <p:nvSpPr>
          <p:cNvPr id="8" name="Espace réservé du pied de page 7">
            <a:extLst>
              <a:ext uri="{FF2B5EF4-FFF2-40B4-BE49-F238E27FC236}">
                <a16:creationId xmlns:a16="http://schemas.microsoft.com/office/drawing/2014/main" id="{4805BC9E-398E-914A-9CB6-8B5E84A90D98}"/>
              </a:ext>
            </a:extLst>
          </p:cNvPr>
          <p:cNvSpPr>
            <a:spLocks noGrp="1"/>
          </p:cNvSpPr>
          <p:nvPr>
            <p:ph type="ftr" sz="quarter" idx="11"/>
          </p:nvPr>
        </p:nvSpPr>
        <p:spPr/>
        <p:txBody>
          <a:bodyPr/>
          <a:lstStyle/>
          <a:p>
            <a:r>
              <a:rPr lang="fr-FR" dirty="0"/>
              <a:t>SESAR 3 JU PRESENTATION</a:t>
            </a:r>
          </a:p>
        </p:txBody>
      </p:sp>
      <p:sp>
        <p:nvSpPr>
          <p:cNvPr id="9" name="Espace réservé du numéro de diapositive 8">
            <a:extLst>
              <a:ext uri="{FF2B5EF4-FFF2-40B4-BE49-F238E27FC236}">
                <a16:creationId xmlns:a16="http://schemas.microsoft.com/office/drawing/2014/main" id="{0E463F02-5454-1348-BD9D-24435F9DD2CC}"/>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262795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E2FB5A-6C02-454B-A26D-A5EBBC6F2243}"/>
              </a:ext>
            </a:extLst>
          </p:cNvPr>
          <p:cNvSpPr>
            <a:spLocks noGrp="1"/>
          </p:cNvSpPr>
          <p:nvPr>
            <p:ph type="title" hasCustomPrompt="1"/>
          </p:nvPr>
        </p:nvSpPr>
        <p:spPr/>
        <p:txBody>
          <a:bodyPr/>
          <a:lstStyle/>
          <a:p>
            <a:r>
              <a:rPr lang="fr-FR" dirty="0"/>
              <a:t>MODIFIEZ LE STYLE DU TITRE</a:t>
            </a:r>
          </a:p>
        </p:txBody>
      </p:sp>
      <p:sp>
        <p:nvSpPr>
          <p:cNvPr id="3" name="Espace réservé de la date 2">
            <a:extLst>
              <a:ext uri="{FF2B5EF4-FFF2-40B4-BE49-F238E27FC236}">
                <a16:creationId xmlns:a16="http://schemas.microsoft.com/office/drawing/2014/main" id="{C119A624-53AA-6E4C-B053-2F378D1E743B}"/>
              </a:ext>
            </a:extLst>
          </p:cNvPr>
          <p:cNvSpPr>
            <a:spLocks noGrp="1"/>
          </p:cNvSpPr>
          <p:nvPr>
            <p:ph type="dt" sz="half" idx="10"/>
          </p:nvPr>
        </p:nvSpPr>
        <p:spPr/>
        <p:txBody>
          <a:bodyPr/>
          <a:lstStyle/>
          <a:p>
            <a:fld id="{8A680918-AAA2-4D4B-B1DE-585A0BC002A2}" type="datetime1">
              <a:rPr lang="fr-BE" smtClean="0"/>
              <a:t>07-07-23</a:t>
            </a:fld>
            <a:endParaRPr lang="fr-FR" dirty="0"/>
          </a:p>
        </p:txBody>
      </p:sp>
      <p:sp>
        <p:nvSpPr>
          <p:cNvPr id="4" name="Espace réservé du pied de page 3">
            <a:extLst>
              <a:ext uri="{FF2B5EF4-FFF2-40B4-BE49-F238E27FC236}">
                <a16:creationId xmlns:a16="http://schemas.microsoft.com/office/drawing/2014/main" id="{492464BA-65C0-A54B-BB89-C59FCBB216F2}"/>
              </a:ext>
            </a:extLst>
          </p:cNvPr>
          <p:cNvSpPr>
            <a:spLocks noGrp="1"/>
          </p:cNvSpPr>
          <p:nvPr>
            <p:ph type="ftr" sz="quarter" idx="11"/>
          </p:nvPr>
        </p:nvSpPr>
        <p:spPr/>
        <p:txBody>
          <a:bodyPr/>
          <a:lstStyle/>
          <a:p>
            <a:r>
              <a:rPr lang="fr-FR" dirty="0"/>
              <a:t>SESAR 3 JU PRESENTATION</a:t>
            </a:r>
          </a:p>
        </p:txBody>
      </p:sp>
      <p:sp>
        <p:nvSpPr>
          <p:cNvPr id="5" name="Espace réservé du numéro de diapositive 4">
            <a:extLst>
              <a:ext uri="{FF2B5EF4-FFF2-40B4-BE49-F238E27FC236}">
                <a16:creationId xmlns:a16="http://schemas.microsoft.com/office/drawing/2014/main" id="{88D351B9-9002-884F-8CC6-5B6DAB176499}"/>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1177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55EE5EC-AC9F-8440-8D85-D3C96900B957}"/>
              </a:ext>
            </a:extLst>
          </p:cNvPr>
          <p:cNvSpPr>
            <a:spLocks noGrp="1"/>
          </p:cNvSpPr>
          <p:nvPr>
            <p:ph type="dt" sz="half" idx="10"/>
          </p:nvPr>
        </p:nvSpPr>
        <p:spPr/>
        <p:txBody>
          <a:bodyPr/>
          <a:lstStyle/>
          <a:p>
            <a:fld id="{0282735E-058F-423C-867A-DD0C57C008BF}" type="datetime1">
              <a:rPr lang="fr-BE" smtClean="0"/>
              <a:t>07-07-23</a:t>
            </a:fld>
            <a:endParaRPr lang="fr-FR" dirty="0"/>
          </a:p>
        </p:txBody>
      </p:sp>
      <p:sp>
        <p:nvSpPr>
          <p:cNvPr id="3" name="Espace réservé du pied de page 2">
            <a:extLst>
              <a:ext uri="{FF2B5EF4-FFF2-40B4-BE49-F238E27FC236}">
                <a16:creationId xmlns:a16="http://schemas.microsoft.com/office/drawing/2014/main" id="{17F21836-5ADD-F842-BF3C-B9F3E77D77F6}"/>
              </a:ext>
            </a:extLst>
          </p:cNvPr>
          <p:cNvSpPr>
            <a:spLocks noGrp="1"/>
          </p:cNvSpPr>
          <p:nvPr>
            <p:ph type="ftr" sz="quarter" idx="11"/>
          </p:nvPr>
        </p:nvSpPr>
        <p:spPr/>
        <p:txBody>
          <a:bodyPr/>
          <a:lstStyle/>
          <a:p>
            <a:r>
              <a:rPr lang="fr-FR" dirty="0"/>
              <a:t>SESAR 3 JU PRESENTATION</a:t>
            </a:r>
          </a:p>
        </p:txBody>
      </p:sp>
      <p:sp>
        <p:nvSpPr>
          <p:cNvPr id="4" name="Espace réservé du numéro de diapositive 3">
            <a:extLst>
              <a:ext uri="{FF2B5EF4-FFF2-40B4-BE49-F238E27FC236}">
                <a16:creationId xmlns:a16="http://schemas.microsoft.com/office/drawing/2014/main" id="{B8C79ABC-89C1-D642-AEFD-2ED281B9AEBE}"/>
              </a:ext>
            </a:extLst>
          </p:cNvPr>
          <p:cNvSpPr>
            <a:spLocks noGrp="1"/>
          </p:cNvSpPr>
          <p:nvPr>
            <p:ph type="sldNum" sz="quarter" idx="12"/>
          </p:nvPr>
        </p:nvSpPr>
        <p:spPr/>
        <p:txBody>
          <a:bodyPr/>
          <a:lstStyle/>
          <a:p>
            <a:fld id="{6B0C76E6-0B66-8944-91D4-A1BC6652E29F}" type="slidenum">
              <a:rPr lang="fr-FR" smtClean="0"/>
              <a:t>‹#›</a:t>
            </a:fld>
            <a:endParaRPr lang="fr-FR" dirty="0"/>
          </a:p>
        </p:txBody>
      </p:sp>
    </p:spTree>
    <p:extLst>
      <p:ext uri="{BB962C8B-B14F-4D97-AF65-F5344CB8AC3E}">
        <p14:creationId xmlns:p14="http://schemas.microsoft.com/office/powerpoint/2010/main" val="2663947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emf"/><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emf"/><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7.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3.emf"/><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8.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C5031FE-FE1B-1342-B6C0-074B3BA97362}"/>
              </a:ext>
            </a:extLst>
          </p:cNvPr>
          <p:cNvPicPr>
            <a:picLocks noChangeAspect="1"/>
          </p:cNvPicPr>
          <p:nvPr userDrawn="1"/>
        </p:nvPicPr>
        <p:blipFill>
          <a:blip r:embed="rId3"/>
          <a:srcRect/>
          <a:stretch/>
        </p:blipFill>
        <p:spPr>
          <a:xfrm>
            <a:off x="11270" y="2"/>
            <a:ext cx="12169463" cy="6857999"/>
          </a:xfrm>
          <a:prstGeom prst="rect">
            <a:avLst/>
          </a:prstGeom>
        </p:spPr>
      </p:pic>
    </p:spTree>
    <p:extLst>
      <p:ext uri="{BB962C8B-B14F-4D97-AF65-F5344CB8AC3E}">
        <p14:creationId xmlns:p14="http://schemas.microsoft.com/office/powerpoint/2010/main" val="3058167718"/>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r-FR"/>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0924E752-A9D8-DC46-B5C4-59D1A6C28CF3}"/>
              </a:ext>
            </a:extLst>
          </p:cNvPr>
          <p:cNvPicPr>
            <a:picLocks noChangeAspect="1"/>
          </p:cNvPicPr>
          <p:nvPr userDrawn="1"/>
        </p:nvPicPr>
        <p:blipFill>
          <a:blip r:embed="rId3"/>
          <a:stretch>
            <a:fillRect/>
          </a:stretch>
        </p:blipFill>
        <p:spPr>
          <a:xfrm>
            <a:off x="-271097" y="0"/>
            <a:ext cx="12463097" cy="6858000"/>
          </a:xfrm>
          <a:prstGeom prst="rect">
            <a:avLst/>
          </a:prstGeom>
        </p:spPr>
      </p:pic>
    </p:spTree>
    <p:extLst>
      <p:ext uri="{BB962C8B-B14F-4D97-AF65-F5344CB8AC3E}">
        <p14:creationId xmlns:p14="http://schemas.microsoft.com/office/powerpoint/2010/main" val="4255686360"/>
      </p:ext>
    </p:extLst>
  </p:cSld>
  <p:clrMap bg1="lt1" tx1="dk1" bg2="lt2" tx2="dk2" accent1="accent1" accent2="accent2" accent3="accent3" accent4="accent4" accent5="accent5" accent6="accent6" hlink="hlink" folHlink="folHlink"/>
  <p:sldLayoutIdLst>
    <p:sldLayoutId id="2147483663" r:id="rId1"/>
  </p:sldLayoutIdLst>
  <p:hf sldNum="0"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r-FR"/>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DC76206-6E17-B74D-B92D-4FB5AFFDDFF3}"/>
              </a:ext>
            </a:extLst>
          </p:cNvPr>
          <p:cNvPicPr>
            <a:picLocks noChangeAspect="1"/>
          </p:cNvPicPr>
          <p:nvPr userDrawn="1"/>
        </p:nvPicPr>
        <p:blipFill>
          <a:blip r:embed="rId15"/>
          <a:stretch>
            <a:fillRect/>
          </a:stretch>
        </p:blipFill>
        <p:spPr>
          <a:xfrm>
            <a:off x="3" y="5544000"/>
            <a:ext cx="12191998" cy="1152000"/>
          </a:xfrm>
          <a:prstGeom prst="rect">
            <a:avLst/>
          </a:prstGeom>
        </p:spPr>
      </p:pic>
      <p:sp>
        <p:nvSpPr>
          <p:cNvPr id="2" name="Espace réservé du titre 1">
            <a:extLst>
              <a:ext uri="{FF2B5EF4-FFF2-40B4-BE49-F238E27FC236}">
                <a16:creationId xmlns:a16="http://schemas.microsoft.com/office/drawing/2014/main" id="{797B6A4C-3D59-894B-8F8B-23465C06A15E}"/>
              </a:ext>
            </a:extLst>
          </p:cNvPr>
          <p:cNvSpPr>
            <a:spLocks noGrp="1"/>
          </p:cNvSpPr>
          <p:nvPr>
            <p:ph type="title"/>
          </p:nvPr>
        </p:nvSpPr>
        <p:spPr>
          <a:xfrm>
            <a:off x="554736" y="541033"/>
            <a:ext cx="7033369" cy="409290"/>
          </a:xfrm>
          <a:prstGeom prst="rect">
            <a:avLst/>
          </a:prstGeom>
        </p:spPr>
        <p:txBody>
          <a:bodyPr vert="horz" lIns="0" tIns="0" rIns="0" bIns="0" rtlCol="0" anchor="t" anchorCtr="0">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67BA081E-7345-5D42-85A3-7758C37047E1}"/>
              </a:ext>
            </a:extLst>
          </p:cNvPr>
          <p:cNvSpPr>
            <a:spLocks noGrp="1"/>
          </p:cNvSpPr>
          <p:nvPr>
            <p:ph type="body" idx="1"/>
          </p:nvPr>
        </p:nvSpPr>
        <p:spPr>
          <a:xfrm>
            <a:off x="2051304" y="1872000"/>
            <a:ext cx="8037961" cy="4035679"/>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B39F459-3FF9-F149-898A-CAE4F153CAFB}"/>
              </a:ext>
            </a:extLst>
          </p:cNvPr>
          <p:cNvSpPr>
            <a:spLocks noGrp="1"/>
          </p:cNvSpPr>
          <p:nvPr>
            <p:ph type="dt" sz="half" idx="2"/>
          </p:nvPr>
        </p:nvSpPr>
        <p:spPr>
          <a:xfrm>
            <a:off x="2297483" y="6419088"/>
            <a:ext cx="2743200" cy="236532"/>
          </a:xfrm>
          <a:prstGeom prst="rect">
            <a:avLst/>
          </a:prstGeom>
        </p:spPr>
        <p:txBody>
          <a:bodyPr vert="horz" lIns="0" tIns="0" rIns="0" bIns="0" rtlCol="0" anchor="t" anchorCtr="0"/>
          <a:lstStyle>
            <a:lvl1pPr algn="l">
              <a:defRPr sz="1200">
                <a:solidFill>
                  <a:schemeClr val="tx1"/>
                </a:solidFill>
              </a:defRPr>
            </a:lvl1pPr>
          </a:lstStyle>
          <a:p>
            <a:fld id="{6920D7A9-6DDF-4795-BFB1-CBBC4F616FD4}" type="datetime1">
              <a:rPr lang="fr-BE" smtClean="0"/>
              <a:t>07-07-23</a:t>
            </a:fld>
            <a:endParaRPr lang="fr-FR" dirty="0"/>
          </a:p>
        </p:txBody>
      </p:sp>
      <p:sp>
        <p:nvSpPr>
          <p:cNvPr id="5" name="Espace réservé du pied de page 4">
            <a:extLst>
              <a:ext uri="{FF2B5EF4-FFF2-40B4-BE49-F238E27FC236}">
                <a16:creationId xmlns:a16="http://schemas.microsoft.com/office/drawing/2014/main" id="{55C4AD98-0AFC-DE48-AEC5-68DF1DC76EC9}"/>
              </a:ext>
            </a:extLst>
          </p:cNvPr>
          <p:cNvSpPr>
            <a:spLocks noGrp="1"/>
          </p:cNvSpPr>
          <p:nvPr>
            <p:ph type="ftr" sz="quarter" idx="3"/>
          </p:nvPr>
        </p:nvSpPr>
        <p:spPr>
          <a:xfrm>
            <a:off x="554737" y="6419665"/>
            <a:ext cx="1742039" cy="235955"/>
          </a:xfrm>
          <a:prstGeom prst="rect">
            <a:avLst/>
          </a:prstGeom>
        </p:spPr>
        <p:txBody>
          <a:bodyPr vert="horz" lIns="0" tIns="0" rIns="0" bIns="0" rtlCol="0" anchor="t" anchorCtr="0"/>
          <a:lstStyle>
            <a:lvl1pPr algn="l">
              <a:defRPr sz="1200">
                <a:solidFill>
                  <a:schemeClr val="tx1"/>
                </a:solidFill>
              </a:defRPr>
            </a:lvl1pPr>
          </a:lstStyle>
          <a:p>
            <a:r>
              <a:rPr lang="fr-FR" dirty="0"/>
              <a:t>SESAR 3 JU PRESENTATION</a:t>
            </a:r>
          </a:p>
        </p:txBody>
      </p:sp>
      <p:sp>
        <p:nvSpPr>
          <p:cNvPr id="6" name="Espace réservé du numéro de diapositive 5">
            <a:extLst>
              <a:ext uri="{FF2B5EF4-FFF2-40B4-BE49-F238E27FC236}">
                <a16:creationId xmlns:a16="http://schemas.microsoft.com/office/drawing/2014/main" id="{7C0B0DF4-E951-F041-BE2E-779BA8A61509}"/>
              </a:ext>
            </a:extLst>
          </p:cNvPr>
          <p:cNvSpPr>
            <a:spLocks noGrp="1"/>
          </p:cNvSpPr>
          <p:nvPr>
            <p:ph type="sldNum" sz="quarter" idx="4"/>
          </p:nvPr>
        </p:nvSpPr>
        <p:spPr>
          <a:xfrm>
            <a:off x="8894064" y="6389753"/>
            <a:ext cx="2743200" cy="235955"/>
          </a:xfrm>
          <a:prstGeom prst="rect">
            <a:avLst/>
          </a:prstGeom>
        </p:spPr>
        <p:txBody>
          <a:bodyPr vert="horz" lIns="0" tIns="0" rIns="0" bIns="0" rtlCol="0" anchor="t" anchorCtr="0"/>
          <a:lstStyle>
            <a:lvl1pPr algn="r">
              <a:defRPr sz="1200">
                <a:solidFill>
                  <a:schemeClr val="tx1"/>
                </a:solidFill>
              </a:defRPr>
            </a:lvl1pPr>
          </a:lstStyle>
          <a:p>
            <a:fld id="{6B0C76E6-0B66-8944-91D4-A1BC6652E29F}" type="slidenum">
              <a:rPr lang="fr-FR" smtClean="0"/>
              <a:pPr/>
              <a:t>‹#›</a:t>
            </a:fld>
            <a:endParaRPr lang="fr-FR" dirty="0"/>
          </a:p>
        </p:txBody>
      </p:sp>
      <p:pic>
        <p:nvPicPr>
          <p:cNvPr id="10" name="Image 9">
            <a:extLst>
              <a:ext uri="{FF2B5EF4-FFF2-40B4-BE49-F238E27FC236}">
                <a16:creationId xmlns:a16="http://schemas.microsoft.com/office/drawing/2014/main" id="{80ED0457-E830-1148-9D7C-205ACCD5699C}"/>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089264" y="237927"/>
            <a:ext cx="1548000" cy="712394"/>
          </a:xfrm>
          <a:prstGeom prst="rect">
            <a:avLst/>
          </a:prstGeom>
        </p:spPr>
      </p:pic>
    </p:spTree>
    <p:extLst>
      <p:ext uri="{BB962C8B-B14F-4D97-AF65-F5344CB8AC3E}">
        <p14:creationId xmlns:p14="http://schemas.microsoft.com/office/powerpoint/2010/main" val="576784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9" r:id="rId12"/>
    <p:sldLayoutId id="2147483730" r:id="rId13"/>
  </p:sldLayoutIdLst>
  <p:hf sldNum="0" hdr="0" ftr="0" dt="0"/>
  <p:txStyles>
    <p:titleStyle>
      <a:lvl1pPr algn="l" defTabSz="914411" rtl="0" eaLnBrk="1" latinLnBrk="0" hangingPunct="1">
        <a:lnSpc>
          <a:spcPct val="90000"/>
        </a:lnSpc>
        <a:spcBef>
          <a:spcPct val="0"/>
        </a:spcBef>
        <a:buNone/>
        <a:defRPr sz="3500" b="1" kern="1200">
          <a:solidFill>
            <a:schemeClr val="accent2"/>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r-FR"/>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80D6ED24-5F35-AC41-9CD3-C1E55EF28B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68" y="0"/>
            <a:ext cx="12169465" cy="6858000"/>
          </a:xfrm>
          <a:prstGeom prst="rect">
            <a:avLst/>
          </a:prstGeom>
        </p:spPr>
      </p:pic>
    </p:spTree>
    <p:extLst>
      <p:ext uri="{BB962C8B-B14F-4D97-AF65-F5344CB8AC3E}">
        <p14:creationId xmlns:p14="http://schemas.microsoft.com/office/powerpoint/2010/main" val="3589252657"/>
      </p:ext>
    </p:extLst>
  </p:cSld>
  <p:clrMap bg1="lt1" tx1="dk1" bg2="lt2" tx2="dk2" accent1="accent1" accent2="accent2" accent3="accent3" accent4="accent4" accent5="accent5" accent6="accent6" hlink="hlink" folHlink="folHlink"/>
  <p:sldLayoutIdLst>
    <p:sldLayoutId id="2147483665" r:id="rId1"/>
  </p:sldLayoutIdLst>
  <p:hf sldNum="0"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r-FR"/>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DC76206-6E17-B74D-B92D-4FB5AFFDDFF3}"/>
              </a:ext>
            </a:extLst>
          </p:cNvPr>
          <p:cNvPicPr>
            <a:picLocks noChangeAspect="1"/>
          </p:cNvPicPr>
          <p:nvPr userDrawn="1"/>
        </p:nvPicPr>
        <p:blipFill>
          <a:blip r:embed="rId13"/>
          <a:stretch>
            <a:fillRect/>
          </a:stretch>
        </p:blipFill>
        <p:spPr>
          <a:xfrm>
            <a:off x="3" y="5544000"/>
            <a:ext cx="12191998" cy="1152000"/>
          </a:xfrm>
          <a:prstGeom prst="rect">
            <a:avLst/>
          </a:prstGeom>
        </p:spPr>
      </p:pic>
      <p:sp>
        <p:nvSpPr>
          <p:cNvPr id="2" name="Espace réservé du titre 1">
            <a:extLst>
              <a:ext uri="{FF2B5EF4-FFF2-40B4-BE49-F238E27FC236}">
                <a16:creationId xmlns:a16="http://schemas.microsoft.com/office/drawing/2014/main" id="{797B6A4C-3D59-894B-8F8B-23465C06A15E}"/>
              </a:ext>
            </a:extLst>
          </p:cNvPr>
          <p:cNvSpPr>
            <a:spLocks noGrp="1"/>
          </p:cNvSpPr>
          <p:nvPr>
            <p:ph type="title"/>
          </p:nvPr>
        </p:nvSpPr>
        <p:spPr>
          <a:xfrm>
            <a:off x="554736" y="541033"/>
            <a:ext cx="7033369" cy="409290"/>
          </a:xfrm>
          <a:prstGeom prst="rect">
            <a:avLst/>
          </a:prstGeom>
        </p:spPr>
        <p:txBody>
          <a:bodyPr vert="horz" lIns="0" tIns="0" rIns="0" bIns="0" rtlCol="0" anchor="t" anchorCtr="0">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67BA081E-7345-5D42-85A3-7758C37047E1}"/>
              </a:ext>
            </a:extLst>
          </p:cNvPr>
          <p:cNvSpPr>
            <a:spLocks noGrp="1"/>
          </p:cNvSpPr>
          <p:nvPr>
            <p:ph type="body" idx="1"/>
          </p:nvPr>
        </p:nvSpPr>
        <p:spPr>
          <a:xfrm>
            <a:off x="2051304" y="1872000"/>
            <a:ext cx="8037961" cy="4035679"/>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B39F459-3FF9-F149-898A-CAE4F153CAFB}"/>
              </a:ext>
            </a:extLst>
          </p:cNvPr>
          <p:cNvSpPr>
            <a:spLocks noGrp="1"/>
          </p:cNvSpPr>
          <p:nvPr>
            <p:ph type="dt" sz="half" idx="2"/>
          </p:nvPr>
        </p:nvSpPr>
        <p:spPr>
          <a:xfrm>
            <a:off x="2297483" y="6419088"/>
            <a:ext cx="2743200" cy="236532"/>
          </a:xfrm>
          <a:prstGeom prst="rect">
            <a:avLst/>
          </a:prstGeom>
        </p:spPr>
        <p:txBody>
          <a:bodyPr vert="horz" lIns="0" tIns="0" rIns="0" bIns="0" rtlCol="0" anchor="t" anchorCtr="0"/>
          <a:lstStyle>
            <a:lvl1pPr algn="l">
              <a:defRPr sz="1200">
                <a:solidFill>
                  <a:schemeClr val="tx1"/>
                </a:solidFill>
              </a:defRPr>
            </a:lvl1pPr>
          </a:lstStyle>
          <a:p>
            <a:fld id="{CAC84FE3-A027-5B45-8D8C-39990A8332FD}" type="datetime1">
              <a:rPr lang="fr-BE" smtClean="0"/>
              <a:pPr/>
              <a:t>07-07-23</a:t>
            </a:fld>
            <a:endParaRPr lang="fr-FR" dirty="0"/>
          </a:p>
        </p:txBody>
      </p:sp>
      <p:sp>
        <p:nvSpPr>
          <p:cNvPr id="5" name="Espace réservé du pied de page 4">
            <a:extLst>
              <a:ext uri="{FF2B5EF4-FFF2-40B4-BE49-F238E27FC236}">
                <a16:creationId xmlns:a16="http://schemas.microsoft.com/office/drawing/2014/main" id="{55C4AD98-0AFC-DE48-AEC5-68DF1DC76EC9}"/>
              </a:ext>
            </a:extLst>
          </p:cNvPr>
          <p:cNvSpPr>
            <a:spLocks noGrp="1"/>
          </p:cNvSpPr>
          <p:nvPr>
            <p:ph type="ftr" sz="quarter" idx="3"/>
          </p:nvPr>
        </p:nvSpPr>
        <p:spPr>
          <a:xfrm>
            <a:off x="554737" y="6419665"/>
            <a:ext cx="1742039" cy="235955"/>
          </a:xfrm>
          <a:prstGeom prst="rect">
            <a:avLst/>
          </a:prstGeom>
        </p:spPr>
        <p:txBody>
          <a:bodyPr vert="horz" lIns="0" tIns="0" rIns="0" bIns="0" rtlCol="0" anchor="t" anchorCtr="0"/>
          <a:lstStyle>
            <a:lvl1pPr algn="l">
              <a:defRPr sz="1200">
                <a:solidFill>
                  <a:schemeClr val="tx1"/>
                </a:solidFill>
              </a:defRPr>
            </a:lvl1pPr>
          </a:lstStyle>
          <a:p>
            <a:r>
              <a:rPr lang="fr-FR" dirty="0"/>
              <a:t>SESAR 3 JU PRESENTATION</a:t>
            </a:r>
          </a:p>
        </p:txBody>
      </p:sp>
      <p:sp>
        <p:nvSpPr>
          <p:cNvPr id="6" name="Espace réservé du numéro de diapositive 5">
            <a:extLst>
              <a:ext uri="{FF2B5EF4-FFF2-40B4-BE49-F238E27FC236}">
                <a16:creationId xmlns:a16="http://schemas.microsoft.com/office/drawing/2014/main" id="{7C0B0DF4-E951-F041-BE2E-779BA8A61509}"/>
              </a:ext>
            </a:extLst>
          </p:cNvPr>
          <p:cNvSpPr>
            <a:spLocks noGrp="1"/>
          </p:cNvSpPr>
          <p:nvPr>
            <p:ph type="sldNum" sz="quarter" idx="4"/>
          </p:nvPr>
        </p:nvSpPr>
        <p:spPr>
          <a:xfrm>
            <a:off x="8894064" y="6389753"/>
            <a:ext cx="2743200" cy="235955"/>
          </a:xfrm>
          <a:prstGeom prst="rect">
            <a:avLst/>
          </a:prstGeom>
        </p:spPr>
        <p:txBody>
          <a:bodyPr vert="horz" lIns="0" tIns="0" rIns="0" bIns="0" rtlCol="0" anchor="t" anchorCtr="0"/>
          <a:lstStyle>
            <a:lvl1pPr algn="r">
              <a:defRPr sz="1200">
                <a:solidFill>
                  <a:schemeClr val="tx1"/>
                </a:solidFill>
              </a:defRPr>
            </a:lvl1pPr>
          </a:lstStyle>
          <a:p>
            <a:fld id="{6B0C76E6-0B66-8944-91D4-A1BC6652E29F}" type="slidenum">
              <a:rPr lang="fr-FR" smtClean="0"/>
              <a:pPr/>
              <a:t>‹#›</a:t>
            </a:fld>
            <a:endParaRPr lang="fr-FR" dirty="0"/>
          </a:p>
        </p:txBody>
      </p:sp>
      <p:pic>
        <p:nvPicPr>
          <p:cNvPr id="10" name="Image 9">
            <a:extLst>
              <a:ext uri="{FF2B5EF4-FFF2-40B4-BE49-F238E27FC236}">
                <a16:creationId xmlns:a16="http://schemas.microsoft.com/office/drawing/2014/main" id="{80ED0457-E830-1148-9D7C-205ACCD5699C}"/>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089264" y="237927"/>
            <a:ext cx="1548000" cy="712394"/>
          </a:xfrm>
          <a:prstGeom prst="rect">
            <a:avLst/>
          </a:prstGeom>
        </p:spPr>
      </p:pic>
    </p:spTree>
    <p:extLst>
      <p:ext uri="{BB962C8B-B14F-4D97-AF65-F5344CB8AC3E}">
        <p14:creationId xmlns:p14="http://schemas.microsoft.com/office/powerpoint/2010/main" val="126629522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p:txStyles>
    <p:titleStyle>
      <a:lvl1pPr algn="l" defTabSz="914411" rtl="0" eaLnBrk="1" latinLnBrk="0" hangingPunct="1">
        <a:lnSpc>
          <a:spcPct val="90000"/>
        </a:lnSpc>
        <a:spcBef>
          <a:spcPct val="0"/>
        </a:spcBef>
        <a:buNone/>
        <a:defRPr sz="3500" b="1" kern="1200">
          <a:solidFill>
            <a:schemeClr val="accent2"/>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r-FR"/>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DC76206-6E17-B74D-B92D-4FB5AFFDDFF3}"/>
              </a:ext>
            </a:extLst>
          </p:cNvPr>
          <p:cNvPicPr>
            <a:picLocks noChangeAspect="1"/>
          </p:cNvPicPr>
          <p:nvPr userDrawn="1"/>
        </p:nvPicPr>
        <p:blipFill>
          <a:blip r:embed="rId13"/>
          <a:stretch>
            <a:fillRect/>
          </a:stretch>
        </p:blipFill>
        <p:spPr>
          <a:xfrm>
            <a:off x="3" y="5544000"/>
            <a:ext cx="12191998" cy="1152000"/>
          </a:xfrm>
          <a:prstGeom prst="rect">
            <a:avLst/>
          </a:prstGeom>
        </p:spPr>
      </p:pic>
      <p:sp>
        <p:nvSpPr>
          <p:cNvPr id="2" name="Espace réservé du titre 1">
            <a:extLst>
              <a:ext uri="{FF2B5EF4-FFF2-40B4-BE49-F238E27FC236}">
                <a16:creationId xmlns:a16="http://schemas.microsoft.com/office/drawing/2014/main" id="{797B6A4C-3D59-894B-8F8B-23465C06A15E}"/>
              </a:ext>
            </a:extLst>
          </p:cNvPr>
          <p:cNvSpPr>
            <a:spLocks noGrp="1"/>
          </p:cNvSpPr>
          <p:nvPr>
            <p:ph type="title"/>
          </p:nvPr>
        </p:nvSpPr>
        <p:spPr>
          <a:xfrm>
            <a:off x="554736" y="541033"/>
            <a:ext cx="7033369" cy="409290"/>
          </a:xfrm>
          <a:prstGeom prst="rect">
            <a:avLst/>
          </a:prstGeom>
        </p:spPr>
        <p:txBody>
          <a:bodyPr vert="horz" lIns="0" tIns="0" rIns="0" bIns="0" rtlCol="0" anchor="t" anchorCtr="0">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67BA081E-7345-5D42-85A3-7758C37047E1}"/>
              </a:ext>
            </a:extLst>
          </p:cNvPr>
          <p:cNvSpPr>
            <a:spLocks noGrp="1"/>
          </p:cNvSpPr>
          <p:nvPr>
            <p:ph type="body" idx="1"/>
          </p:nvPr>
        </p:nvSpPr>
        <p:spPr>
          <a:xfrm>
            <a:off x="2051304" y="1872000"/>
            <a:ext cx="8037961" cy="4035679"/>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B39F459-3FF9-F149-898A-CAE4F153CAFB}"/>
              </a:ext>
            </a:extLst>
          </p:cNvPr>
          <p:cNvSpPr>
            <a:spLocks noGrp="1"/>
          </p:cNvSpPr>
          <p:nvPr>
            <p:ph type="dt" sz="half" idx="2"/>
          </p:nvPr>
        </p:nvSpPr>
        <p:spPr>
          <a:xfrm>
            <a:off x="2297483" y="6419088"/>
            <a:ext cx="2743200" cy="236532"/>
          </a:xfrm>
          <a:prstGeom prst="rect">
            <a:avLst/>
          </a:prstGeom>
        </p:spPr>
        <p:txBody>
          <a:bodyPr vert="horz" lIns="0" tIns="0" rIns="0" bIns="0" rtlCol="0" anchor="t" anchorCtr="0"/>
          <a:lstStyle>
            <a:lvl1pPr algn="l">
              <a:defRPr sz="1200">
                <a:solidFill>
                  <a:schemeClr val="tx2"/>
                </a:solidFill>
              </a:defRPr>
            </a:lvl1pPr>
          </a:lstStyle>
          <a:p>
            <a:fld id="{CAC84FE3-A027-5B45-8D8C-39990A8332FD}" type="datetime1">
              <a:rPr lang="fr-BE" smtClean="0"/>
              <a:t>07-07-23</a:t>
            </a:fld>
            <a:endParaRPr lang="fr-FR" dirty="0"/>
          </a:p>
        </p:txBody>
      </p:sp>
      <p:sp>
        <p:nvSpPr>
          <p:cNvPr id="5" name="Espace réservé du pied de page 4">
            <a:extLst>
              <a:ext uri="{FF2B5EF4-FFF2-40B4-BE49-F238E27FC236}">
                <a16:creationId xmlns:a16="http://schemas.microsoft.com/office/drawing/2014/main" id="{55C4AD98-0AFC-DE48-AEC5-68DF1DC76EC9}"/>
              </a:ext>
            </a:extLst>
          </p:cNvPr>
          <p:cNvSpPr>
            <a:spLocks noGrp="1"/>
          </p:cNvSpPr>
          <p:nvPr>
            <p:ph type="ftr" sz="quarter" idx="3"/>
          </p:nvPr>
        </p:nvSpPr>
        <p:spPr>
          <a:xfrm>
            <a:off x="554737" y="6419665"/>
            <a:ext cx="1742039" cy="235955"/>
          </a:xfrm>
          <a:prstGeom prst="rect">
            <a:avLst/>
          </a:prstGeom>
        </p:spPr>
        <p:txBody>
          <a:bodyPr vert="horz" lIns="0" tIns="0" rIns="0" bIns="0" rtlCol="0" anchor="t" anchorCtr="0"/>
          <a:lstStyle>
            <a:lvl1pPr algn="l">
              <a:defRPr sz="1200">
                <a:solidFill>
                  <a:schemeClr val="tx2"/>
                </a:solidFill>
              </a:defRPr>
            </a:lvl1pPr>
          </a:lstStyle>
          <a:p>
            <a:r>
              <a:rPr lang="fr-FR" dirty="0" smtClean="0"/>
              <a:t>SESAR JU PRESENTATION</a:t>
            </a:r>
            <a:endParaRPr lang="fr-FR" dirty="0"/>
          </a:p>
        </p:txBody>
      </p:sp>
      <p:sp>
        <p:nvSpPr>
          <p:cNvPr id="6" name="Espace réservé du numéro de diapositive 5">
            <a:extLst>
              <a:ext uri="{FF2B5EF4-FFF2-40B4-BE49-F238E27FC236}">
                <a16:creationId xmlns:a16="http://schemas.microsoft.com/office/drawing/2014/main" id="{7C0B0DF4-E951-F041-BE2E-779BA8A61509}"/>
              </a:ext>
            </a:extLst>
          </p:cNvPr>
          <p:cNvSpPr>
            <a:spLocks noGrp="1"/>
          </p:cNvSpPr>
          <p:nvPr>
            <p:ph type="sldNum" sz="quarter" idx="4"/>
          </p:nvPr>
        </p:nvSpPr>
        <p:spPr>
          <a:xfrm>
            <a:off x="8894064" y="6389753"/>
            <a:ext cx="2743200" cy="235955"/>
          </a:xfrm>
          <a:prstGeom prst="rect">
            <a:avLst/>
          </a:prstGeom>
        </p:spPr>
        <p:txBody>
          <a:bodyPr vert="horz" lIns="0" tIns="0" rIns="0" bIns="0" rtlCol="0" anchor="t" anchorCtr="0"/>
          <a:lstStyle>
            <a:lvl1pPr algn="r">
              <a:defRPr sz="1200">
                <a:solidFill>
                  <a:schemeClr val="tx2"/>
                </a:solidFill>
              </a:defRPr>
            </a:lvl1pPr>
          </a:lstStyle>
          <a:p>
            <a:fld id="{6B0C76E6-0B66-8944-91D4-A1BC6652E29F}" type="slidenum">
              <a:rPr lang="fr-FR" smtClean="0"/>
              <a:pPr/>
              <a:t>‹#›</a:t>
            </a:fld>
            <a:endParaRPr lang="fr-FR" dirty="0"/>
          </a:p>
        </p:txBody>
      </p:sp>
      <p:pic>
        <p:nvPicPr>
          <p:cNvPr id="10" name="Image 9">
            <a:extLst>
              <a:ext uri="{FF2B5EF4-FFF2-40B4-BE49-F238E27FC236}">
                <a16:creationId xmlns:a16="http://schemas.microsoft.com/office/drawing/2014/main" id="{80ED0457-E830-1148-9D7C-205ACCD5699C}"/>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089264" y="237927"/>
            <a:ext cx="1548000" cy="712394"/>
          </a:xfrm>
          <a:prstGeom prst="rect">
            <a:avLst/>
          </a:prstGeom>
        </p:spPr>
      </p:pic>
    </p:spTree>
    <p:extLst>
      <p:ext uri="{BB962C8B-B14F-4D97-AF65-F5344CB8AC3E}">
        <p14:creationId xmlns:p14="http://schemas.microsoft.com/office/powerpoint/2010/main" val="73269450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p:txStyles>
    <p:titleStyle>
      <a:lvl1pPr algn="l" defTabSz="914411" rtl="0" eaLnBrk="1" latinLnBrk="0" hangingPunct="1">
        <a:lnSpc>
          <a:spcPct val="90000"/>
        </a:lnSpc>
        <a:spcBef>
          <a:spcPct val="0"/>
        </a:spcBef>
        <a:buNone/>
        <a:defRPr sz="3500" kern="1200">
          <a:solidFill>
            <a:schemeClr val="tx2"/>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r-FR"/>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2"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2" y="6356352"/>
            <a:ext cx="2844800" cy="365125"/>
          </a:xfrm>
          <a:prstGeom prst="rect">
            <a:avLst/>
          </a:prstGeom>
        </p:spPr>
        <p:txBody>
          <a:bodyPr vert="horz" lIns="91440" tIns="45720" rIns="91440" bIns="45720" rtlCol="0" anchor="ctr"/>
          <a:lstStyle>
            <a:lvl1pPr algn="l">
              <a:defRPr sz="777">
                <a:solidFill>
                  <a:schemeClr val="tx1">
                    <a:tint val="75000"/>
                  </a:schemeClr>
                </a:solidFill>
              </a:defRPr>
            </a:lvl1pPr>
          </a:lstStyle>
          <a:p>
            <a:fld id="{4A8713B5-324B-4FD7-BD10-F53A0F9655DD}" type="datetimeFigureOut">
              <a:rPr lang="en-GB" smtClean="0"/>
              <a:t>07-07-2023</a:t>
            </a:fld>
            <a:endParaRPr lang="en-GB" dirty="0"/>
          </a:p>
        </p:txBody>
      </p:sp>
      <p:sp>
        <p:nvSpPr>
          <p:cNvPr id="5" name="Footer Placeholder 4"/>
          <p:cNvSpPr>
            <a:spLocks noGrp="1"/>
          </p:cNvSpPr>
          <p:nvPr>
            <p:ph type="ftr" sz="quarter" idx="3"/>
          </p:nvPr>
        </p:nvSpPr>
        <p:spPr>
          <a:xfrm>
            <a:off x="4165602" y="6356352"/>
            <a:ext cx="3860800" cy="365125"/>
          </a:xfrm>
          <a:prstGeom prst="rect">
            <a:avLst/>
          </a:prstGeom>
        </p:spPr>
        <p:txBody>
          <a:bodyPr vert="horz" lIns="91440" tIns="45720" rIns="91440" bIns="45720" rtlCol="0" anchor="ctr"/>
          <a:lstStyle>
            <a:lvl1pPr algn="ctr">
              <a:defRPr sz="777">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2" y="6356352"/>
            <a:ext cx="2844800" cy="365125"/>
          </a:xfrm>
          <a:prstGeom prst="rect">
            <a:avLst/>
          </a:prstGeom>
        </p:spPr>
        <p:txBody>
          <a:bodyPr vert="horz" lIns="91440" tIns="45720" rIns="91440" bIns="45720" rtlCol="0" anchor="ctr"/>
          <a:lstStyle>
            <a:lvl1pPr algn="r">
              <a:defRPr sz="777">
                <a:solidFill>
                  <a:schemeClr val="tx1">
                    <a:tint val="75000"/>
                  </a:schemeClr>
                </a:solidFill>
              </a:defRPr>
            </a:lvl1pPr>
          </a:lstStyle>
          <a:p>
            <a:fld id="{AABCC8D7-EF50-4D92-81E9-F74DD50CD82B}" type="slidenum">
              <a:rPr lang="en-GB" smtClean="0"/>
              <a:t>‹#›</a:t>
            </a:fld>
            <a:endParaRPr lang="en-GB" dirty="0"/>
          </a:p>
        </p:txBody>
      </p:sp>
    </p:spTree>
    <p:extLst>
      <p:ext uri="{BB962C8B-B14F-4D97-AF65-F5344CB8AC3E}">
        <p14:creationId xmlns:p14="http://schemas.microsoft.com/office/powerpoint/2010/main" val="260395726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592448" rtl="0" eaLnBrk="1" latinLnBrk="0" hangingPunct="1">
        <a:spcBef>
          <a:spcPct val="0"/>
        </a:spcBef>
        <a:buNone/>
        <a:defRPr sz="2852" kern="1200">
          <a:solidFill>
            <a:schemeClr val="tx1"/>
          </a:solidFill>
          <a:latin typeface="+mj-lt"/>
          <a:ea typeface="+mj-ea"/>
          <a:cs typeface="+mj-cs"/>
        </a:defRPr>
      </a:lvl1pPr>
    </p:titleStyle>
    <p:bodyStyle>
      <a:lvl1pPr marL="222168" indent="-222168" algn="l" defTabSz="592448" rtl="0" eaLnBrk="1" latinLnBrk="0" hangingPunct="1">
        <a:spcBef>
          <a:spcPct val="20000"/>
        </a:spcBef>
        <a:buFont typeface="Arial" panose="020B0604020202020204" pitchFamily="34" charset="0"/>
        <a:buChar char="•"/>
        <a:defRPr sz="2073" kern="1200">
          <a:solidFill>
            <a:schemeClr val="tx1"/>
          </a:solidFill>
          <a:latin typeface="+mn-lt"/>
          <a:ea typeface="+mn-ea"/>
          <a:cs typeface="+mn-cs"/>
        </a:defRPr>
      </a:lvl1pPr>
      <a:lvl2pPr marL="481362" indent="-185140" algn="l" defTabSz="592448" rtl="0" eaLnBrk="1" latinLnBrk="0" hangingPunct="1">
        <a:spcBef>
          <a:spcPct val="20000"/>
        </a:spcBef>
        <a:buFont typeface="Arial" panose="020B0604020202020204" pitchFamily="34" charset="0"/>
        <a:buChar char="–"/>
        <a:defRPr sz="1813" kern="1200">
          <a:solidFill>
            <a:schemeClr val="tx1"/>
          </a:solidFill>
          <a:latin typeface="+mn-lt"/>
          <a:ea typeface="+mn-ea"/>
          <a:cs typeface="+mn-cs"/>
        </a:defRPr>
      </a:lvl2pPr>
      <a:lvl3pPr marL="740559" indent="-148112" algn="l" defTabSz="592448" rtl="0" eaLnBrk="1" latinLnBrk="0" hangingPunct="1">
        <a:spcBef>
          <a:spcPct val="20000"/>
        </a:spcBef>
        <a:buFont typeface="Arial" panose="020B0604020202020204" pitchFamily="34" charset="0"/>
        <a:buChar char="•"/>
        <a:defRPr sz="1556" kern="1200">
          <a:solidFill>
            <a:schemeClr val="tx1"/>
          </a:solidFill>
          <a:latin typeface="+mn-lt"/>
          <a:ea typeface="+mn-ea"/>
          <a:cs typeface="+mn-cs"/>
        </a:defRPr>
      </a:lvl3pPr>
      <a:lvl4pPr marL="1036783" indent="-148112" algn="l" defTabSz="592448" rtl="0" eaLnBrk="1" latinLnBrk="0" hangingPunct="1">
        <a:spcBef>
          <a:spcPct val="20000"/>
        </a:spcBef>
        <a:buFont typeface="Arial" panose="020B0604020202020204" pitchFamily="34" charset="0"/>
        <a:buChar char="–"/>
        <a:defRPr sz="1296" kern="1200">
          <a:solidFill>
            <a:schemeClr val="tx1"/>
          </a:solidFill>
          <a:latin typeface="+mn-lt"/>
          <a:ea typeface="+mn-ea"/>
          <a:cs typeface="+mn-cs"/>
        </a:defRPr>
      </a:lvl4pPr>
      <a:lvl5pPr marL="1333005" indent="-148112" algn="l" defTabSz="592448" rtl="0" eaLnBrk="1" latinLnBrk="0" hangingPunct="1">
        <a:spcBef>
          <a:spcPct val="20000"/>
        </a:spcBef>
        <a:buFont typeface="Arial" panose="020B0604020202020204" pitchFamily="34" charset="0"/>
        <a:buChar char="»"/>
        <a:defRPr sz="1296" kern="1200">
          <a:solidFill>
            <a:schemeClr val="tx1"/>
          </a:solidFill>
          <a:latin typeface="+mn-lt"/>
          <a:ea typeface="+mn-ea"/>
          <a:cs typeface="+mn-cs"/>
        </a:defRPr>
      </a:lvl5pPr>
      <a:lvl6pPr marL="1629229" indent="-148112" algn="l" defTabSz="592448" rtl="0" eaLnBrk="1" latinLnBrk="0" hangingPunct="1">
        <a:spcBef>
          <a:spcPct val="20000"/>
        </a:spcBef>
        <a:buFont typeface="Arial" panose="020B0604020202020204" pitchFamily="34" charset="0"/>
        <a:buChar char="•"/>
        <a:defRPr sz="1296" kern="1200">
          <a:solidFill>
            <a:schemeClr val="tx1"/>
          </a:solidFill>
          <a:latin typeface="+mn-lt"/>
          <a:ea typeface="+mn-ea"/>
          <a:cs typeface="+mn-cs"/>
        </a:defRPr>
      </a:lvl6pPr>
      <a:lvl7pPr marL="1925453" indent="-148112" algn="l" defTabSz="592448" rtl="0" eaLnBrk="1" latinLnBrk="0" hangingPunct="1">
        <a:spcBef>
          <a:spcPct val="20000"/>
        </a:spcBef>
        <a:buFont typeface="Arial" panose="020B0604020202020204" pitchFamily="34" charset="0"/>
        <a:buChar char="•"/>
        <a:defRPr sz="1296" kern="1200">
          <a:solidFill>
            <a:schemeClr val="tx1"/>
          </a:solidFill>
          <a:latin typeface="+mn-lt"/>
          <a:ea typeface="+mn-ea"/>
          <a:cs typeface="+mn-cs"/>
        </a:defRPr>
      </a:lvl7pPr>
      <a:lvl8pPr marL="2221678" indent="-148112" algn="l" defTabSz="592448" rtl="0" eaLnBrk="1" latinLnBrk="0" hangingPunct="1">
        <a:spcBef>
          <a:spcPct val="20000"/>
        </a:spcBef>
        <a:buFont typeface="Arial" panose="020B0604020202020204" pitchFamily="34" charset="0"/>
        <a:buChar char="•"/>
        <a:defRPr sz="1296" kern="1200">
          <a:solidFill>
            <a:schemeClr val="tx1"/>
          </a:solidFill>
          <a:latin typeface="+mn-lt"/>
          <a:ea typeface="+mn-ea"/>
          <a:cs typeface="+mn-cs"/>
        </a:defRPr>
      </a:lvl8pPr>
      <a:lvl9pPr marL="2517900" indent="-148112" algn="l" defTabSz="592448" rtl="0" eaLnBrk="1" latinLnBrk="0" hangingPunct="1">
        <a:spcBef>
          <a:spcPct val="2000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592448" rtl="0" eaLnBrk="1" latinLnBrk="0" hangingPunct="1">
        <a:defRPr sz="1166" kern="1200">
          <a:solidFill>
            <a:schemeClr val="tx1"/>
          </a:solidFill>
          <a:latin typeface="+mn-lt"/>
          <a:ea typeface="+mn-ea"/>
          <a:cs typeface="+mn-cs"/>
        </a:defRPr>
      </a:lvl1pPr>
      <a:lvl2pPr marL="296224" algn="l" defTabSz="592448" rtl="0" eaLnBrk="1" latinLnBrk="0" hangingPunct="1">
        <a:defRPr sz="1166" kern="1200">
          <a:solidFill>
            <a:schemeClr val="tx1"/>
          </a:solidFill>
          <a:latin typeface="+mn-lt"/>
          <a:ea typeface="+mn-ea"/>
          <a:cs typeface="+mn-cs"/>
        </a:defRPr>
      </a:lvl2pPr>
      <a:lvl3pPr marL="592448" algn="l" defTabSz="592448" rtl="0" eaLnBrk="1" latinLnBrk="0" hangingPunct="1">
        <a:defRPr sz="1166" kern="1200">
          <a:solidFill>
            <a:schemeClr val="tx1"/>
          </a:solidFill>
          <a:latin typeface="+mn-lt"/>
          <a:ea typeface="+mn-ea"/>
          <a:cs typeface="+mn-cs"/>
        </a:defRPr>
      </a:lvl3pPr>
      <a:lvl4pPr marL="888671" algn="l" defTabSz="592448" rtl="0" eaLnBrk="1" latinLnBrk="0" hangingPunct="1">
        <a:defRPr sz="1166" kern="1200">
          <a:solidFill>
            <a:schemeClr val="tx1"/>
          </a:solidFill>
          <a:latin typeface="+mn-lt"/>
          <a:ea typeface="+mn-ea"/>
          <a:cs typeface="+mn-cs"/>
        </a:defRPr>
      </a:lvl4pPr>
      <a:lvl5pPr marL="1184895" algn="l" defTabSz="592448" rtl="0" eaLnBrk="1" latinLnBrk="0" hangingPunct="1">
        <a:defRPr sz="1166" kern="1200">
          <a:solidFill>
            <a:schemeClr val="tx1"/>
          </a:solidFill>
          <a:latin typeface="+mn-lt"/>
          <a:ea typeface="+mn-ea"/>
          <a:cs typeface="+mn-cs"/>
        </a:defRPr>
      </a:lvl5pPr>
      <a:lvl6pPr marL="1481117" algn="l" defTabSz="592448" rtl="0" eaLnBrk="1" latinLnBrk="0" hangingPunct="1">
        <a:defRPr sz="1166" kern="1200">
          <a:solidFill>
            <a:schemeClr val="tx1"/>
          </a:solidFill>
          <a:latin typeface="+mn-lt"/>
          <a:ea typeface="+mn-ea"/>
          <a:cs typeface="+mn-cs"/>
        </a:defRPr>
      </a:lvl6pPr>
      <a:lvl7pPr marL="1777341" algn="l" defTabSz="592448" rtl="0" eaLnBrk="1" latinLnBrk="0" hangingPunct="1">
        <a:defRPr sz="1166" kern="1200">
          <a:solidFill>
            <a:schemeClr val="tx1"/>
          </a:solidFill>
          <a:latin typeface="+mn-lt"/>
          <a:ea typeface="+mn-ea"/>
          <a:cs typeface="+mn-cs"/>
        </a:defRPr>
      </a:lvl7pPr>
      <a:lvl8pPr marL="2073565" algn="l" defTabSz="592448" rtl="0" eaLnBrk="1" latinLnBrk="0" hangingPunct="1">
        <a:defRPr sz="1166" kern="1200">
          <a:solidFill>
            <a:schemeClr val="tx1"/>
          </a:solidFill>
          <a:latin typeface="+mn-lt"/>
          <a:ea typeface="+mn-ea"/>
          <a:cs typeface="+mn-cs"/>
        </a:defRPr>
      </a:lvl8pPr>
      <a:lvl9pPr marL="2369788" algn="l" defTabSz="592448" rtl="0" eaLnBrk="1" latinLnBrk="0" hangingPunct="1">
        <a:defRPr sz="1166"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DC76206-6E17-B74D-B92D-4FB5AFFDDFF3}"/>
              </a:ext>
            </a:extLst>
          </p:cNvPr>
          <p:cNvPicPr>
            <a:picLocks noChangeAspect="1"/>
          </p:cNvPicPr>
          <p:nvPr userDrawn="1"/>
        </p:nvPicPr>
        <p:blipFill>
          <a:blip r:embed="rId13"/>
          <a:stretch>
            <a:fillRect/>
          </a:stretch>
        </p:blipFill>
        <p:spPr>
          <a:xfrm>
            <a:off x="1" y="5544000"/>
            <a:ext cx="12191999" cy="1152000"/>
          </a:xfrm>
          <a:prstGeom prst="rect">
            <a:avLst/>
          </a:prstGeom>
        </p:spPr>
      </p:pic>
      <p:sp>
        <p:nvSpPr>
          <p:cNvPr id="2" name="Espace réservé du titre 1">
            <a:extLst>
              <a:ext uri="{FF2B5EF4-FFF2-40B4-BE49-F238E27FC236}">
                <a16:creationId xmlns:a16="http://schemas.microsoft.com/office/drawing/2014/main" id="{797B6A4C-3D59-894B-8F8B-23465C06A15E}"/>
              </a:ext>
            </a:extLst>
          </p:cNvPr>
          <p:cNvSpPr>
            <a:spLocks noGrp="1"/>
          </p:cNvSpPr>
          <p:nvPr>
            <p:ph type="title"/>
          </p:nvPr>
        </p:nvSpPr>
        <p:spPr>
          <a:xfrm>
            <a:off x="554736" y="541032"/>
            <a:ext cx="7033368" cy="409290"/>
          </a:xfrm>
          <a:prstGeom prst="rect">
            <a:avLst/>
          </a:prstGeom>
        </p:spPr>
        <p:txBody>
          <a:bodyPr vert="horz" lIns="0" tIns="0" rIns="0" bIns="0" rtlCol="0" anchor="t" anchorCtr="0">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67BA081E-7345-5D42-85A3-7758C37047E1}"/>
              </a:ext>
            </a:extLst>
          </p:cNvPr>
          <p:cNvSpPr>
            <a:spLocks noGrp="1"/>
          </p:cNvSpPr>
          <p:nvPr>
            <p:ph type="body" idx="1"/>
          </p:nvPr>
        </p:nvSpPr>
        <p:spPr>
          <a:xfrm>
            <a:off x="2051303" y="1872000"/>
            <a:ext cx="8037961" cy="4035679"/>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B39F459-3FF9-F149-898A-CAE4F153CAFB}"/>
              </a:ext>
            </a:extLst>
          </p:cNvPr>
          <p:cNvSpPr>
            <a:spLocks noGrp="1"/>
          </p:cNvSpPr>
          <p:nvPr>
            <p:ph type="dt" sz="half" idx="2"/>
          </p:nvPr>
        </p:nvSpPr>
        <p:spPr>
          <a:xfrm>
            <a:off x="2297483" y="6419088"/>
            <a:ext cx="2743200" cy="236532"/>
          </a:xfrm>
          <a:prstGeom prst="rect">
            <a:avLst/>
          </a:prstGeom>
        </p:spPr>
        <p:txBody>
          <a:bodyPr vert="horz" lIns="0" tIns="0" rIns="0" bIns="0" rtlCol="0" anchor="t" anchorCtr="0"/>
          <a:lstStyle>
            <a:lvl1pPr algn="l">
              <a:defRPr sz="1200">
                <a:solidFill>
                  <a:schemeClr val="tx1"/>
                </a:solidFill>
              </a:defRPr>
            </a:lvl1pPr>
          </a:lstStyle>
          <a:p>
            <a:fld id="{CAC84FE3-A027-5B45-8D8C-39990A8332FD}" type="datetime1">
              <a:rPr lang="fr-BE" smtClean="0"/>
              <a:pPr/>
              <a:t>07-07-23</a:t>
            </a:fld>
            <a:endParaRPr lang="fr-FR" dirty="0"/>
          </a:p>
        </p:txBody>
      </p:sp>
      <p:sp>
        <p:nvSpPr>
          <p:cNvPr id="5" name="Espace réservé du pied de page 4">
            <a:extLst>
              <a:ext uri="{FF2B5EF4-FFF2-40B4-BE49-F238E27FC236}">
                <a16:creationId xmlns:a16="http://schemas.microsoft.com/office/drawing/2014/main" id="{55C4AD98-0AFC-DE48-AEC5-68DF1DC76EC9}"/>
              </a:ext>
            </a:extLst>
          </p:cNvPr>
          <p:cNvSpPr>
            <a:spLocks noGrp="1"/>
          </p:cNvSpPr>
          <p:nvPr>
            <p:ph type="ftr" sz="quarter" idx="3"/>
          </p:nvPr>
        </p:nvSpPr>
        <p:spPr>
          <a:xfrm>
            <a:off x="554736" y="6419665"/>
            <a:ext cx="1742039" cy="235955"/>
          </a:xfrm>
          <a:prstGeom prst="rect">
            <a:avLst/>
          </a:prstGeom>
        </p:spPr>
        <p:txBody>
          <a:bodyPr vert="horz" lIns="0" tIns="0" rIns="0" bIns="0" rtlCol="0" anchor="t" anchorCtr="0"/>
          <a:lstStyle>
            <a:lvl1pPr algn="l">
              <a:defRPr sz="1200">
                <a:solidFill>
                  <a:schemeClr val="tx1"/>
                </a:solidFill>
              </a:defRPr>
            </a:lvl1pPr>
          </a:lstStyle>
          <a:p>
            <a:r>
              <a:rPr lang="fr-FR" dirty="0"/>
              <a:t>SESAR 3 JU PRESENTATION</a:t>
            </a:r>
          </a:p>
        </p:txBody>
      </p:sp>
      <p:sp>
        <p:nvSpPr>
          <p:cNvPr id="6" name="Espace réservé du numéro de diapositive 5">
            <a:extLst>
              <a:ext uri="{FF2B5EF4-FFF2-40B4-BE49-F238E27FC236}">
                <a16:creationId xmlns:a16="http://schemas.microsoft.com/office/drawing/2014/main" id="{7C0B0DF4-E951-F041-BE2E-779BA8A61509}"/>
              </a:ext>
            </a:extLst>
          </p:cNvPr>
          <p:cNvSpPr>
            <a:spLocks noGrp="1"/>
          </p:cNvSpPr>
          <p:nvPr>
            <p:ph type="sldNum" sz="quarter" idx="4"/>
          </p:nvPr>
        </p:nvSpPr>
        <p:spPr>
          <a:xfrm>
            <a:off x="8894064" y="6389752"/>
            <a:ext cx="2743200" cy="235955"/>
          </a:xfrm>
          <a:prstGeom prst="rect">
            <a:avLst/>
          </a:prstGeom>
        </p:spPr>
        <p:txBody>
          <a:bodyPr vert="horz" lIns="0" tIns="0" rIns="0" bIns="0" rtlCol="0" anchor="t" anchorCtr="0"/>
          <a:lstStyle>
            <a:lvl1pPr algn="r">
              <a:defRPr sz="1200">
                <a:solidFill>
                  <a:schemeClr val="tx1"/>
                </a:solidFill>
              </a:defRPr>
            </a:lvl1pPr>
          </a:lstStyle>
          <a:p>
            <a:fld id="{6B0C76E6-0B66-8944-91D4-A1BC6652E29F}" type="slidenum">
              <a:rPr lang="fr-FR" smtClean="0"/>
              <a:pPr/>
              <a:t>‹#›</a:t>
            </a:fld>
            <a:endParaRPr lang="fr-FR" dirty="0"/>
          </a:p>
        </p:txBody>
      </p:sp>
      <p:pic>
        <p:nvPicPr>
          <p:cNvPr id="10" name="Image 9">
            <a:extLst>
              <a:ext uri="{FF2B5EF4-FFF2-40B4-BE49-F238E27FC236}">
                <a16:creationId xmlns:a16="http://schemas.microsoft.com/office/drawing/2014/main" id="{80ED0457-E830-1148-9D7C-205ACCD5699C}"/>
              </a:ext>
            </a:extLst>
          </p:cNvPr>
          <p:cNvPicPr>
            <a:picLocks noChangeAspect="1"/>
          </p:cNvPicPr>
          <p:nvPr userDrawn="1"/>
        </p:nvPicPr>
        <p:blipFill>
          <a:blip r:embed="rId14"/>
          <a:stretch>
            <a:fillRect/>
          </a:stretch>
        </p:blipFill>
        <p:spPr>
          <a:xfrm>
            <a:off x="10089264" y="237927"/>
            <a:ext cx="1548000" cy="712394"/>
          </a:xfrm>
          <a:prstGeom prst="rect">
            <a:avLst/>
          </a:prstGeom>
        </p:spPr>
      </p:pic>
    </p:spTree>
    <p:extLst>
      <p:ext uri="{BB962C8B-B14F-4D97-AF65-F5344CB8AC3E}">
        <p14:creationId xmlns:p14="http://schemas.microsoft.com/office/powerpoint/2010/main" val="367792532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p:txStyles>
    <p:titleStyle>
      <a:lvl1pPr algn="l" defTabSz="914400" rtl="0" eaLnBrk="1" latinLnBrk="0" hangingPunct="1">
        <a:lnSpc>
          <a:spcPct val="90000"/>
        </a:lnSpc>
        <a:spcBef>
          <a:spcPct val="0"/>
        </a:spcBef>
        <a:buNone/>
        <a:defRPr sz="35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SESAR_requests@easa.europa.eu" TargetMode="External"/><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0.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ec.europa.eu/info/funding-tenders/opportunities/docs/2021-2027/horizon/guidance/programme-guide_horizon_en.pdf" TargetMode="External"/><Relationship Id="rId1" Type="http://schemas.openxmlformats.org/officeDocument/2006/relationships/slideLayout" Target="../slideLayouts/slideLayout14.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ec.europa.eu/info/funding-tenders/opportunities/portal/screen/opportunities/topic-search;callCode=HORIZON-SESAR-2023-DES-ER-02;freeTextSearchKeyword=;matchWholeText=true;typeCodes=1;statusCodes=31094501,31094502,31094503;programmePeriod=null;programCcm2Id=null;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callTopicSearchTableState" TargetMode="Externa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mailto:info-call@sesarju.eu" TargetMode="External"/><Relationship Id="rId2" Type="http://schemas.openxmlformats.org/officeDocument/2006/relationships/hyperlink" Target="https://ec.europa.eu/info/funding-tenders/opportunities/docs/2021-2027/common/guidance/om_en.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F725DF6-3E2D-D94B-8D4C-92EE982BF60E}"/>
              </a:ext>
            </a:extLst>
          </p:cNvPr>
          <p:cNvSpPr txBox="1"/>
          <p:nvPr/>
        </p:nvSpPr>
        <p:spPr>
          <a:xfrm>
            <a:off x="11268" y="2448838"/>
            <a:ext cx="12169464" cy="3477875"/>
          </a:xfrm>
          <a:prstGeom prst="rect">
            <a:avLst/>
          </a:prstGeom>
          <a:noFill/>
        </p:spPr>
        <p:txBody>
          <a:bodyPr wrap="square" rtlCol="0">
            <a:spAutoFit/>
          </a:bodyPr>
          <a:lstStyle/>
          <a:p>
            <a:pPr algn="ctr"/>
            <a:r>
              <a:rPr lang="en-US" sz="4400" b="1" dirty="0">
                <a:solidFill>
                  <a:srgbClr val="FFFFFF"/>
                </a:solidFill>
              </a:rPr>
              <a:t>INFORMATION DAY</a:t>
            </a:r>
          </a:p>
          <a:p>
            <a:pPr algn="ctr"/>
            <a:r>
              <a:rPr lang="en-US" sz="4400" b="1" dirty="0">
                <a:solidFill>
                  <a:srgbClr val="FFFFFF"/>
                </a:solidFill>
              </a:rPr>
              <a:t>SESAR 3 Digital European Sky</a:t>
            </a:r>
          </a:p>
          <a:p>
            <a:pPr algn="ctr"/>
            <a:r>
              <a:rPr lang="en-US" sz="4400" b="1" dirty="0" smtClean="0">
                <a:solidFill>
                  <a:srgbClr val="FFFFFF"/>
                </a:solidFill>
              </a:rPr>
              <a:t>Second Exploratory research Call </a:t>
            </a:r>
            <a:r>
              <a:rPr lang="en-US" sz="4400" b="1" dirty="0">
                <a:solidFill>
                  <a:srgbClr val="FFFFFF"/>
                </a:solidFill>
              </a:rPr>
              <a:t>for </a:t>
            </a:r>
            <a:r>
              <a:rPr lang="en-US" sz="4400" b="1" dirty="0" smtClean="0">
                <a:solidFill>
                  <a:srgbClr val="FFFFFF"/>
                </a:solidFill>
              </a:rPr>
              <a:t>Proposals</a:t>
            </a:r>
          </a:p>
          <a:p>
            <a:pPr algn="ctr"/>
            <a:r>
              <a:rPr lang="en-US" sz="4400" b="1" smtClean="0">
                <a:solidFill>
                  <a:srgbClr val="FFFFFF"/>
                </a:solidFill>
              </a:rPr>
              <a:t>HORIZON-SESAR-2023-DES-ER-02</a:t>
            </a:r>
            <a:endParaRPr lang="en-US" sz="4400" b="1" dirty="0">
              <a:solidFill>
                <a:srgbClr val="FFFFFF"/>
              </a:solidFill>
            </a:endParaRPr>
          </a:p>
          <a:p>
            <a:pPr algn="ctr"/>
            <a:endParaRPr lang="en-US" sz="4400" b="1" dirty="0">
              <a:solidFill>
                <a:srgbClr val="FFFFFF"/>
              </a:solidFill>
            </a:endParaRPr>
          </a:p>
        </p:txBody>
      </p:sp>
      <p:sp>
        <p:nvSpPr>
          <p:cNvPr id="3" name="ZoneTexte 2">
            <a:extLst>
              <a:ext uri="{FF2B5EF4-FFF2-40B4-BE49-F238E27FC236}">
                <a16:creationId xmlns:a16="http://schemas.microsoft.com/office/drawing/2014/main" id="{636CAE4B-7295-0043-961F-A9FB0E91915C}"/>
              </a:ext>
            </a:extLst>
          </p:cNvPr>
          <p:cNvSpPr txBox="1"/>
          <p:nvPr/>
        </p:nvSpPr>
        <p:spPr>
          <a:xfrm>
            <a:off x="0" y="5518198"/>
            <a:ext cx="12169464" cy="400110"/>
          </a:xfrm>
          <a:prstGeom prst="rect">
            <a:avLst/>
          </a:prstGeom>
          <a:noFill/>
        </p:spPr>
        <p:txBody>
          <a:bodyPr wrap="square" rtlCol="0">
            <a:spAutoFit/>
          </a:bodyPr>
          <a:lstStyle/>
          <a:p>
            <a:pPr algn="ctr"/>
            <a:r>
              <a:rPr lang="fr-BE" sz="2000" b="1" dirty="0" smtClean="0">
                <a:solidFill>
                  <a:srgbClr val="FFFFFF"/>
                </a:solidFill>
              </a:rPr>
              <a:t>7 July 2023</a:t>
            </a:r>
            <a:endParaRPr lang="fr-BE" sz="2000" dirty="0">
              <a:solidFill>
                <a:srgbClr val="FFFFFF"/>
              </a:solidFill>
            </a:endParaRPr>
          </a:p>
        </p:txBody>
      </p:sp>
    </p:spTree>
    <p:extLst>
      <p:ext uri="{BB962C8B-B14F-4D97-AF65-F5344CB8AC3E}">
        <p14:creationId xmlns:p14="http://schemas.microsoft.com/office/powerpoint/2010/main" val="1320204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16220" y="1609853"/>
            <a:ext cx="4566309" cy="845612"/>
          </a:xfrm>
          <a:prstGeom prst="rect">
            <a:avLst/>
          </a:prstGeom>
        </p:spPr>
      </p:pic>
      <p:pic>
        <p:nvPicPr>
          <p:cNvPr id="5" name="Picture 4"/>
          <p:cNvPicPr>
            <a:picLocks noChangeAspect="1"/>
          </p:cNvPicPr>
          <p:nvPr/>
        </p:nvPicPr>
        <p:blipFill>
          <a:blip r:embed="rId4"/>
          <a:stretch>
            <a:fillRect/>
          </a:stretch>
        </p:blipFill>
        <p:spPr>
          <a:xfrm>
            <a:off x="1316220" y="2609741"/>
            <a:ext cx="4566309" cy="845612"/>
          </a:xfrm>
          <a:prstGeom prst="rect">
            <a:avLst/>
          </a:prstGeom>
        </p:spPr>
      </p:pic>
      <p:pic>
        <p:nvPicPr>
          <p:cNvPr id="6" name="Picture 5"/>
          <p:cNvPicPr>
            <a:picLocks noChangeAspect="1"/>
          </p:cNvPicPr>
          <p:nvPr/>
        </p:nvPicPr>
        <p:blipFill>
          <a:blip r:embed="rId5"/>
          <a:stretch>
            <a:fillRect/>
          </a:stretch>
        </p:blipFill>
        <p:spPr>
          <a:xfrm>
            <a:off x="1316220" y="3616270"/>
            <a:ext cx="4566309" cy="845612"/>
          </a:xfrm>
          <a:prstGeom prst="rect">
            <a:avLst/>
          </a:prstGeom>
        </p:spPr>
      </p:pic>
      <p:pic>
        <p:nvPicPr>
          <p:cNvPr id="7" name="Picture 6"/>
          <p:cNvPicPr>
            <a:picLocks noChangeAspect="1"/>
          </p:cNvPicPr>
          <p:nvPr/>
        </p:nvPicPr>
        <p:blipFill>
          <a:blip r:embed="rId6"/>
          <a:stretch>
            <a:fillRect/>
          </a:stretch>
        </p:blipFill>
        <p:spPr>
          <a:xfrm>
            <a:off x="1316220" y="4617198"/>
            <a:ext cx="4566309" cy="845612"/>
          </a:xfrm>
          <a:prstGeom prst="rect">
            <a:avLst/>
          </a:prstGeom>
        </p:spPr>
      </p:pic>
      <p:pic>
        <p:nvPicPr>
          <p:cNvPr id="8" name="Picture 7"/>
          <p:cNvPicPr>
            <a:picLocks noChangeAspect="1"/>
          </p:cNvPicPr>
          <p:nvPr/>
        </p:nvPicPr>
        <p:blipFill>
          <a:blip r:embed="rId7"/>
          <a:stretch>
            <a:fillRect/>
          </a:stretch>
        </p:blipFill>
        <p:spPr>
          <a:xfrm>
            <a:off x="1316220" y="5618126"/>
            <a:ext cx="4566309" cy="845612"/>
          </a:xfrm>
          <a:prstGeom prst="rect">
            <a:avLst/>
          </a:prstGeom>
        </p:spPr>
      </p:pic>
      <p:pic>
        <p:nvPicPr>
          <p:cNvPr id="9" name="Picture 8"/>
          <p:cNvPicPr>
            <a:picLocks noChangeAspect="1"/>
          </p:cNvPicPr>
          <p:nvPr/>
        </p:nvPicPr>
        <p:blipFill>
          <a:blip r:embed="rId8"/>
          <a:stretch>
            <a:fillRect/>
          </a:stretch>
        </p:blipFill>
        <p:spPr>
          <a:xfrm>
            <a:off x="6496696" y="1614413"/>
            <a:ext cx="4566309" cy="845612"/>
          </a:xfrm>
          <a:prstGeom prst="rect">
            <a:avLst/>
          </a:prstGeom>
        </p:spPr>
      </p:pic>
      <p:pic>
        <p:nvPicPr>
          <p:cNvPr id="10" name="Picture 9"/>
          <p:cNvPicPr>
            <a:picLocks noChangeAspect="1"/>
          </p:cNvPicPr>
          <p:nvPr/>
        </p:nvPicPr>
        <p:blipFill>
          <a:blip r:embed="rId9"/>
          <a:stretch>
            <a:fillRect/>
          </a:stretch>
        </p:blipFill>
        <p:spPr>
          <a:xfrm>
            <a:off x="6496696" y="2615342"/>
            <a:ext cx="4566309" cy="845612"/>
          </a:xfrm>
          <a:prstGeom prst="rect">
            <a:avLst/>
          </a:prstGeom>
        </p:spPr>
      </p:pic>
      <p:pic>
        <p:nvPicPr>
          <p:cNvPr id="11" name="Picture 10"/>
          <p:cNvPicPr>
            <a:picLocks noChangeAspect="1"/>
          </p:cNvPicPr>
          <p:nvPr/>
        </p:nvPicPr>
        <p:blipFill>
          <a:blip r:embed="rId10"/>
          <a:stretch>
            <a:fillRect/>
          </a:stretch>
        </p:blipFill>
        <p:spPr>
          <a:xfrm>
            <a:off x="6496696" y="3616270"/>
            <a:ext cx="4566309" cy="845612"/>
          </a:xfrm>
          <a:prstGeom prst="rect">
            <a:avLst/>
          </a:prstGeom>
        </p:spPr>
      </p:pic>
      <p:pic>
        <p:nvPicPr>
          <p:cNvPr id="12" name="Picture 11"/>
          <p:cNvPicPr>
            <a:picLocks noChangeAspect="1"/>
          </p:cNvPicPr>
          <p:nvPr/>
        </p:nvPicPr>
        <p:blipFill>
          <a:blip r:embed="rId11"/>
          <a:stretch>
            <a:fillRect/>
          </a:stretch>
        </p:blipFill>
        <p:spPr>
          <a:xfrm>
            <a:off x="6496696" y="4617200"/>
            <a:ext cx="4566309" cy="845612"/>
          </a:xfrm>
          <a:prstGeom prst="rect">
            <a:avLst/>
          </a:prstGeom>
        </p:spPr>
      </p:pic>
      <p:sp>
        <p:nvSpPr>
          <p:cNvPr id="22" name="Title 1"/>
          <p:cNvSpPr txBox="1">
            <a:spLocks/>
          </p:cNvSpPr>
          <p:nvPr/>
        </p:nvSpPr>
        <p:spPr>
          <a:xfrm>
            <a:off x="407779" y="332667"/>
            <a:ext cx="8909305" cy="744558"/>
          </a:xfrm>
          <a:prstGeom prst="rect">
            <a:avLst/>
          </a:prstGeom>
        </p:spPr>
        <p:txBody>
          <a:bodyPr vert="horz" lIns="0" tIns="0" rIns="0" bIns="0" rtlCol="0" anchor="b" anchorCtr="0">
            <a:normAutofit fontScale="45000" lnSpcReduction="20000"/>
          </a:bodyPr>
          <a:lstStyle>
            <a:lvl1pPr algn="ctr" defTabSz="914400" rtl="0" eaLnBrk="1" latinLnBrk="0" hangingPunct="1">
              <a:lnSpc>
                <a:spcPct val="90000"/>
              </a:lnSpc>
              <a:spcBef>
                <a:spcPct val="0"/>
              </a:spcBef>
              <a:buNone/>
              <a:defRPr sz="6000" b="1" kern="1200">
                <a:solidFill>
                  <a:schemeClr val="accent2"/>
                </a:solidFill>
                <a:latin typeface="+mj-lt"/>
                <a:ea typeface="+mj-ea"/>
                <a:cs typeface="+mj-cs"/>
              </a:defRPr>
            </a:lvl1pPr>
          </a:lstStyle>
          <a:p>
            <a:pPr>
              <a:lnSpc>
                <a:spcPct val="110000"/>
              </a:lnSpc>
            </a:pPr>
            <a:r>
              <a:rPr lang="en-GB" dirty="0"/>
              <a:t>Digital European Sky research and innovation flagships</a:t>
            </a:r>
          </a:p>
          <a:p>
            <a:pPr>
              <a:lnSpc>
                <a:spcPct val="110000"/>
              </a:lnSpc>
            </a:pPr>
            <a:r>
              <a:rPr lang="en-GB" dirty="0"/>
              <a:t>(“Destinations” for Horizon Europe)</a:t>
            </a:r>
          </a:p>
        </p:txBody>
      </p:sp>
    </p:spTree>
    <p:extLst>
      <p:ext uri="{BB962C8B-B14F-4D97-AF65-F5344CB8AC3E}">
        <p14:creationId xmlns:p14="http://schemas.microsoft.com/office/powerpoint/2010/main" val="4004922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F725DF6-3E2D-D94B-8D4C-92EE982BF60E}"/>
              </a:ext>
            </a:extLst>
          </p:cNvPr>
          <p:cNvSpPr txBox="1"/>
          <p:nvPr/>
        </p:nvSpPr>
        <p:spPr>
          <a:xfrm>
            <a:off x="11268" y="3012172"/>
            <a:ext cx="12169464" cy="769441"/>
          </a:xfrm>
          <a:prstGeom prst="rect">
            <a:avLst/>
          </a:prstGeom>
          <a:noFill/>
        </p:spPr>
        <p:txBody>
          <a:bodyPr wrap="square" rtlCol="0">
            <a:spAutoFit/>
          </a:bodyPr>
          <a:lstStyle/>
          <a:p>
            <a:pPr algn="ctr"/>
            <a:r>
              <a:rPr lang="fr-BE" sz="4400" b="1" dirty="0">
                <a:solidFill>
                  <a:srgbClr val="FFFFFF"/>
                </a:solidFill>
              </a:rPr>
              <a:t>DES EXPLORATORY </a:t>
            </a:r>
            <a:r>
              <a:rPr lang="fr-BE" sz="4400" b="1">
                <a:solidFill>
                  <a:srgbClr val="FFFFFF"/>
                </a:solidFill>
              </a:rPr>
              <a:t>RESEARCH ER-02</a:t>
            </a:r>
            <a:endParaRPr lang="fr-BE" sz="4400" dirty="0">
              <a:solidFill>
                <a:srgbClr val="FFFFFF"/>
              </a:solidFill>
            </a:endParaRPr>
          </a:p>
        </p:txBody>
      </p:sp>
      <p:sp>
        <p:nvSpPr>
          <p:cNvPr id="3" name="ZoneTexte 2">
            <a:extLst>
              <a:ext uri="{FF2B5EF4-FFF2-40B4-BE49-F238E27FC236}">
                <a16:creationId xmlns:a16="http://schemas.microsoft.com/office/drawing/2014/main" id="{636CAE4B-7295-0043-961F-A9FB0E91915C}"/>
              </a:ext>
            </a:extLst>
          </p:cNvPr>
          <p:cNvSpPr txBox="1"/>
          <p:nvPr/>
        </p:nvSpPr>
        <p:spPr>
          <a:xfrm>
            <a:off x="11268" y="4029356"/>
            <a:ext cx="12169464" cy="400110"/>
          </a:xfrm>
          <a:prstGeom prst="rect">
            <a:avLst/>
          </a:prstGeom>
          <a:noFill/>
        </p:spPr>
        <p:txBody>
          <a:bodyPr wrap="square" rtlCol="0">
            <a:spAutoFit/>
          </a:bodyPr>
          <a:lstStyle/>
          <a:p>
            <a:pPr algn="ctr"/>
            <a:r>
              <a:rPr lang="fr-BE" sz="2000" b="1" dirty="0" smtClean="0">
                <a:solidFill>
                  <a:srgbClr val="FFFFFF"/>
                </a:solidFill>
              </a:rPr>
              <a:t>Alfredo Gomez de Segura</a:t>
            </a:r>
            <a:r>
              <a:rPr lang="fr-BE" sz="2000" b="1" dirty="0">
                <a:solidFill>
                  <a:srgbClr val="FFFFFF"/>
                </a:solidFill>
              </a:rPr>
              <a:t> </a:t>
            </a:r>
            <a:endParaRPr lang="fr-BE" sz="2000" dirty="0">
              <a:solidFill>
                <a:srgbClr val="FFFFFF"/>
              </a:solidFill>
            </a:endParaRPr>
          </a:p>
        </p:txBody>
      </p:sp>
    </p:spTree>
    <p:extLst>
      <p:ext uri="{BB962C8B-B14F-4D97-AF65-F5344CB8AC3E}">
        <p14:creationId xmlns:p14="http://schemas.microsoft.com/office/powerpoint/2010/main" val="1654194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ontent Placeholder 2"/>
          <p:cNvSpPr>
            <a:spLocks noGrp="1"/>
          </p:cNvSpPr>
          <p:nvPr>
            <p:ph idx="1"/>
          </p:nvPr>
        </p:nvSpPr>
        <p:spPr>
          <a:xfrm>
            <a:off x="6025849" y="1878692"/>
            <a:ext cx="4282830" cy="3494959"/>
          </a:xfrm>
          <a:ln>
            <a:solidFill>
              <a:schemeClr val="tx1"/>
            </a:solidFill>
          </a:ln>
        </p:spPr>
        <p:txBody>
          <a:bodyPr>
            <a:noAutofit/>
          </a:bodyPr>
          <a:lstStyle/>
          <a:p>
            <a:pPr marL="285753" indent="-285753">
              <a:lnSpc>
                <a:spcPct val="120000"/>
              </a:lnSpc>
              <a:buFont typeface="Wingdings" panose="05000000000000000000" pitchFamily="2" charset="2"/>
              <a:buChar char="q"/>
            </a:pPr>
            <a:r>
              <a:rPr lang="en-US" sz="2200" dirty="0" smtClean="0"/>
              <a:t>Innovation Flagships are the backbone of the ER-02 call;</a:t>
            </a:r>
          </a:p>
          <a:p>
            <a:pPr marL="285753" indent="-285753">
              <a:lnSpc>
                <a:spcPct val="120000"/>
              </a:lnSpc>
              <a:buFont typeface="Wingdings" panose="05000000000000000000" pitchFamily="2" charset="2"/>
              <a:buChar char="q"/>
            </a:pPr>
            <a:r>
              <a:rPr lang="en-US" sz="2200" dirty="0" smtClean="0"/>
              <a:t>Working Areas (WA) defined per R&amp;I Pillar;</a:t>
            </a:r>
          </a:p>
          <a:p>
            <a:pPr marL="285753" indent="-285753">
              <a:lnSpc>
                <a:spcPct val="120000"/>
              </a:lnSpc>
              <a:buFont typeface="Wingdings" panose="05000000000000000000" pitchFamily="2" charset="2"/>
              <a:buChar char="q"/>
            </a:pPr>
            <a:r>
              <a:rPr lang="en-US" sz="2200" dirty="0" smtClean="0"/>
              <a:t>WA addresses </a:t>
            </a:r>
            <a:r>
              <a:rPr lang="en-US" sz="2200" dirty="0"/>
              <a:t>some flagships;</a:t>
            </a:r>
          </a:p>
          <a:p>
            <a:pPr marL="285753" indent="-285753">
              <a:lnSpc>
                <a:spcPct val="120000"/>
              </a:lnSpc>
              <a:buFont typeface="Wingdings" panose="05000000000000000000" pitchFamily="2" charset="2"/>
              <a:buChar char="q"/>
            </a:pPr>
            <a:r>
              <a:rPr lang="en-US" sz="2200" dirty="0" smtClean="0"/>
              <a:t>Topics </a:t>
            </a:r>
            <a:r>
              <a:rPr lang="en-US" sz="2200" dirty="0"/>
              <a:t>per </a:t>
            </a:r>
            <a:r>
              <a:rPr lang="en-US" sz="2200" dirty="0" smtClean="0"/>
              <a:t>WA &amp; Flagship;</a:t>
            </a:r>
          </a:p>
          <a:p>
            <a:pPr marL="285753" indent="-285753">
              <a:lnSpc>
                <a:spcPct val="120000"/>
              </a:lnSpc>
              <a:buFont typeface="Wingdings" panose="05000000000000000000" pitchFamily="2" charset="2"/>
              <a:buChar char="q"/>
            </a:pPr>
            <a:r>
              <a:rPr lang="en-US" sz="2200" dirty="0" smtClean="0"/>
              <a:t>Budget </a:t>
            </a:r>
            <a:r>
              <a:rPr lang="en-US" sz="2200" dirty="0"/>
              <a:t>allocation per </a:t>
            </a:r>
            <a:r>
              <a:rPr lang="en-US" sz="2200" dirty="0" smtClean="0"/>
              <a:t>WA.</a:t>
            </a:r>
            <a:endParaRPr lang="en-GB" sz="2200" dirty="0"/>
          </a:p>
        </p:txBody>
      </p:sp>
      <p:sp>
        <p:nvSpPr>
          <p:cNvPr id="3" name="Slide Number Placeholder 2"/>
          <p:cNvSpPr>
            <a:spLocks noGrp="1"/>
          </p:cNvSpPr>
          <p:nvPr>
            <p:ph type="sldNum" sz="quarter" idx="11"/>
          </p:nvPr>
        </p:nvSpPr>
        <p:spPr/>
        <p:txBody>
          <a:bodyPr/>
          <a:lstStyle/>
          <a:p>
            <a:pPr defTabSz="914411">
              <a:defRPr/>
            </a:pPr>
            <a:fld id="{707FE137-0C1A-4C05-8B34-1D89C94DB814}" type="slidenum">
              <a:rPr lang="en-GB">
                <a:solidFill>
                  <a:srgbClr val="002F6E"/>
                </a:solidFill>
                <a:latin typeface="Calibri" panose="020F0502020204030204"/>
              </a:rPr>
              <a:pPr defTabSz="914411">
                <a:defRPr/>
              </a:pPr>
              <a:t>12</a:t>
            </a:fld>
            <a:endParaRPr lang="en-GB" dirty="0">
              <a:solidFill>
                <a:srgbClr val="002F6E"/>
              </a:solidFill>
              <a:latin typeface="Calibri" panose="020F0502020204030204"/>
            </a:endParaRPr>
          </a:p>
        </p:txBody>
      </p:sp>
      <p:sp>
        <p:nvSpPr>
          <p:cNvPr id="56" name="Title 1"/>
          <p:cNvSpPr>
            <a:spLocks noGrp="1"/>
          </p:cNvSpPr>
          <p:nvPr>
            <p:ph type="title"/>
          </p:nvPr>
        </p:nvSpPr>
        <p:spPr>
          <a:xfrm>
            <a:off x="554737" y="137272"/>
            <a:ext cx="7033369" cy="409290"/>
          </a:xfrm>
        </p:spPr>
        <p:txBody>
          <a:bodyPr>
            <a:normAutofit fontScale="90000"/>
          </a:bodyPr>
          <a:lstStyle/>
          <a:p>
            <a:r>
              <a:rPr lang="en-GB" dirty="0" smtClean="0"/>
              <a:t>ER-02 Call structure</a:t>
            </a:r>
            <a:endParaRPr lang="en-GB" dirty="0"/>
          </a:p>
        </p:txBody>
      </p:sp>
      <p:grpSp>
        <p:nvGrpSpPr>
          <p:cNvPr id="61" name="Group 60"/>
          <p:cNvGrpSpPr/>
          <p:nvPr/>
        </p:nvGrpSpPr>
        <p:grpSpPr>
          <a:xfrm>
            <a:off x="1101653" y="955899"/>
            <a:ext cx="3269188" cy="5676803"/>
            <a:chOff x="1605747" y="844788"/>
            <a:chExt cx="3269188" cy="5676803"/>
          </a:xfrm>
        </p:grpSpPr>
        <p:sp>
          <p:nvSpPr>
            <p:cNvPr id="62" name="Rectangle 61"/>
            <p:cNvSpPr/>
            <p:nvPr/>
          </p:nvSpPr>
          <p:spPr>
            <a:xfrm>
              <a:off x="2677590" y="6021406"/>
              <a:ext cx="935301" cy="443315"/>
            </a:xfrm>
            <a:prstGeom prst="rect">
              <a:avLst/>
            </a:prstGeom>
            <a:solidFill>
              <a:srgbClr val="008C82">
                <a:lumMod val="60000"/>
                <a:lumOff val="40000"/>
              </a:srgbClr>
            </a:solidFill>
            <a:ln w="25400" cap="flat" cmpd="sng" algn="ctr">
              <a:noFill/>
              <a:prstDash val="solid"/>
            </a:ln>
            <a:effectLst/>
          </p:spPr>
          <p:txBody>
            <a:bodyPr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a:ea typeface="+mn-ea"/>
                <a:cs typeface="+mn-cs"/>
              </a:endParaRPr>
            </a:p>
          </p:txBody>
        </p:sp>
        <p:sp>
          <p:nvSpPr>
            <p:cNvPr id="63" name="Rectangle 62"/>
            <p:cNvSpPr/>
            <p:nvPr/>
          </p:nvSpPr>
          <p:spPr>
            <a:xfrm>
              <a:off x="2623331" y="1556608"/>
              <a:ext cx="2168088" cy="434167"/>
            </a:xfrm>
            <a:prstGeom prst="rect">
              <a:avLst/>
            </a:prstGeom>
            <a:solidFill>
              <a:srgbClr val="CAE8F3"/>
            </a:solidFill>
            <a:ln w="25400" cap="flat" cmpd="sng" algn="ctr">
              <a:noFill/>
              <a:prstDash val="solid"/>
            </a:ln>
            <a:effectLst/>
          </p:spPr>
          <p:txBody>
            <a:bodyPr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a:ea typeface="+mn-ea"/>
                <a:cs typeface="+mn-cs"/>
              </a:endParaRPr>
            </a:p>
          </p:txBody>
        </p:sp>
        <p:sp>
          <p:nvSpPr>
            <p:cNvPr id="64" name="Rectangle 63"/>
            <p:cNvSpPr/>
            <p:nvPr/>
          </p:nvSpPr>
          <p:spPr>
            <a:xfrm>
              <a:off x="2615234" y="2101022"/>
              <a:ext cx="2157339" cy="432357"/>
            </a:xfrm>
            <a:prstGeom prst="rect">
              <a:avLst/>
            </a:prstGeom>
            <a:solidFill>
              <a:srgbClr val="CBC9E6"/>
            </a:solidFill>
            <a:ln w="25400" cap="flat" cmpd="sng" algn="ctr">
              <a:noFill/>
              <a:prstDash val="solid"/>
            </a:ln>
            <a:effectLst/>
          </p:spPr>
          <p:txBody>
            <a:bodyPr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a:ea typeface="+mn-ea"/>
                <a:cs typeface="+mn-cs"/>
              </a:endParaRPr>
            </a:p>
          </p:txBody>
        </p:sp>
        <p:sp>
          <p:nvSpPr>
            <p:cNvPr id="65" name="Rectangle 64"/>
            <p:cNvSpPr/>
            <p:nvPr/>
          </p:nvSpPr>
          <p:spPr>
            <a:xfrm>
              <a:off x="2629272" y="2643626"/>
              <a:ext cx="963077" cy="457065"/>
            </a:xfrm>
            <a:prstGeom prst="rect">
              <a:avLst/>
            </a:prstGeom>
            <a:solidFill>
              <a:srgbClr val="6EB628">
                <a:lumMod val="20000"/>
                <a:lumOff val="80000"/>
              </a:srgbClr>
            </a:solidFill>
            <a:ln w="25400" cap="flat" cmpd="sng" algn="ctr">
              <a:noFill/>
              <a:prstDash val="solid"/>
            </a:ln>
            <a:effectLst/>
          </p:spPr>
          <p:txBody>
            <a:bodyPr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a:ea typeface="+mn-ea"/>
                <a:cs typeface="+mn-cs"/>
              </a:endParaRPr>
            </a:p>
          </p:txBody>
        </p:sp>
        <p:sp>
          <p:nvSpPr>
            <p:cNvPr id="66" name="Rectangle 65"/>
            <p:cNvSpPr/>
            <p:nvPr/>
          </p:nvSpPr>
          <p:spPr>
            <a:xfrm>
              <a:off x="2630275" y="3210938"/>
              <a:ext cx="967776" cy="457065"/>
            </a:xfrm>
            <a:prstGeom prst="rect">
              <a:avLst/>
            </a:prstGeom>
            <a:solidFill>
              <a:srgbClr val="FFC11E">
                <a:lumMod val="20000"/>
                <a:lumOff val="80000"/>
              </a:srgbClr>
            </a:solidFill>
            <a:ln w="25400" cap="flat" cmpd="sng" algn="ctr">
              <a:noFill/>
              <a:prstDash val="solid"/>
            </a:ln>
            <a:effectLst/>
          </p:spPr>
          <p:txBody>
            <a:bodyPr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a:ea typeface="+mn-ea"/>
                <a:cs typeface="+mn-cs"/>
              </a:endParaRPr>
            </a:p>
          </p:txBody>
        </p:sp>
        <p:sp>
          <p:nvSpPr>
            <p:cNvPr id="67" name="Rectangle 66"/>
            <p:cNvSpPr/>
            <p:nvPr/>
          </p:nvSpPr>
          <p:spPr>
            <a:xfrm>
              <a:off x="2641311" y="3778250"/>
              <a:ext cx="971582" cy="457065"/>
            </a:xfrm>
            <a:prstGeom prst="rect">
              <a:avLst/>
            </a:prstGeom>
            <a:solidFill>
              <a:srgbClr val="FFCCFF"/>
            </a:solidFill>
            <a:ln w="25400" cap="flat" cmpd="sng" algn="ctr">
              <a:noFill/>
              <a:prstDash val="solid"/>
            </a:ln>
            <a:effectLst/>
          </p:spPr>
          <p:txBody>
            <a:bodyPr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a:ea typeface="+mn-ea"/>
                <a:cs typeface="+mn-cs"/>
              </a:endParaRPr>
            </a:p>
          </p:txBody>
        </p:sp>
        <p:sp>
          <p:nvSpPr>
            <p:cNvPr id="68" name="Rectangle 67"/>
            <p:cNvSpPr/>
            <p:nvPr/>
          </p:nvSpPr>
          <p:spPr>
            <a:xfrm rot="10800000" flipV="1">
              <a:off x="2651664" y="4345562"/>
              <a:ext cx="973603" cy="457065"/>
            </a:xfrm>
            <a:prstGeom prst="rect">
              <a:avLst/>
            </a:prstGeom>
            <a:solidFill>
              <a:srgbClr val="FFB3B3"/>
            </a:solidFill>
            <a:ln w="25400" cap="flat" cmpd="sng" algn="ctr">
              <a:noFill/>
              <a:prstDash val="solid"/>
            </a:ln>
            <a:effectLst/>
          </p:spPr>
          <p:txBody>
            <a:bodyPr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a:ea typeface="+mn-ea"/>
                <a:cs typeface="+mn-cs"/>
              </a:endParaRPr>
            </a:p>
          </p:txBody>
        </p:sp>
        <p:sp>
          <p:nvSpPr>
            <p:cNvPr id="69" name="Rectangle 68"/>
            <p:cNvSpPr/>
            <p:nvPr/>
          </p:nvSpPr>
          <p:spPr>
            <a:xfrm>
              <a:off x="2650231" y="4919750"/>
              <a:ext cx="2141187" cy="444726"/>
            </a:xfrm>
            <a:prstGeom prst="rect">
              <a:avLst/>
            </a:prstGeom>
            <a:solidFill>
              <a:srgbClr val="B2DE82"/>
            </a:solidFill>
            <a:ln w="25400" cap="flat" cmpd="sng" algn="ctr">
              <a:noFill/>
              <a:prstDash val="solid"/>
            </a:ln>
            <a:effectLst/>
          </p:spPr>
          <p:txBody>
            <a:bodyPr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a:ea typeface="+mn-ea"/>
                <a:cs typeface="+mn-cs"/>
              </a:endParaRPr>
            </a:p>
          </p:txBody>
        </p:sp>
        <p:sp>
          <p:nvSpPr>
            <p:cNvPr id="70" name="Rectangle 69"/>
            <p:cNvSpPr/>
            <p:nvPr/>
          </p:nvSpPr>
          <p:spPr>
            <a:xfrm>
              <a:off x="2641312" y="5467847"/>
              <a:ext cx="2150108" cy="443315"/>
            </a:xfrm>
            <a:prstGeom prst="rect">
              <a:avLst/>
            </a:prstGeom>
            <a:solidFill>
              <a:srgbClr val="FFC11E">
                <a:lumMod val="75000"/>
              </a:srgbClr>
            </a:solidFill>
            <a:ln w="25400" cap="flat" cmpd="sng" algn="ctr">
              <a:noFill/>
              <a:prstDash val="solid"/>
            </a:ln>
            <a:effectLst/>
          </p:spPr>
          <p:txBody>
            <a:bodyPr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a:ea typeface="+mn-ea"/>
                <a:cs typeface="+mn-cs"/>
              </a:endParaRPr>
            </a:p>
          </p:txBody>
        </p:sp>
        <p:sp>
          <p:nvSpPr>
            <p:cNvPr id="71" name="Rectangle 70"/>
            <p:cNvSpPr/>
            <p:nvPr/>
          </p:nvSpPr>
          <p:spPr>
            <a:xfrm>
              <a:off x="2650232" y="1093217"/>
              <a:ext cx="872141" cy="419792"/>
            </a:xfrm>
            <a:prstGeom prst="rect">
              <a:avLst/>
            </a:prstGeom>
            <a:solidFill>
              <a:sysClr val="window" lastClr="FFFFFF"/>
            </a:solidFill>
            <a:ln w="25400" cap="flat" cmpd="sng" algn="ctr">
              <a:solidFill>
                <a:sysClr val="window" lastClr="FFFFFF">
                  <a:lumMod val="65000"/>
                </a:sysClr>
              </a:solid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r>
                <a:rPr lang="en-US" sz="1000" b="1" kern="0" dirty="0" smtClean="0">
                  <a:solidFill>
                    <a:prstClr val="black">
                      <a:lumMod val="50000"/>
                      <a:lumOff val="50000"/>
                    </a:prstClr>
                  </a:solidFill>
                  <a:latin typeface="Calibri"/>
                </a:rPr>
                <a:t>Excellence science and outreach</a:t>
              </a:r>
              <a:endParaRPr kumimoji="0" lang="en-US" sz="1000" b="1" i="0" u="none" strike="noStrike" kern="0" cap="none" spc="0" normalizeH="0" baseline="0" noProof="0" dirty="0">
                <a:ln>
                  <a:noFill/>
                </a:ln>
                <a:solidFill>
                  <a:prstClr val="black">
                    <a:lumMod val="50000"/>
                    <a:lumOff val="50000"/>
                  </a:prstClr>
                </a:solidFill>
                <a:effectLst/>
                <a:uLnTx/>
                <a:uFillTx/>
                <a:latin typeface="Calibri"/>
              </a:endParaRPr>
            </a:p>
          </p:txBody>
        </p:sp>
        <p:sp>
          <p:nvSpPr>
            <p:cNvPr id="72" name="Rectangle 71"/>
            <p:cNvSpPr/>
            <p:nvPr/>
          </p:nvSpPr>
          <p:spPr>
            <a:xfrm>
              <a:off x="3711358" y="1092479"/>
              <a:ext cx="1163577" cy="421268"/>
            </a:xfrm>
            <a:prstGeom prst="rect">
              <a:avLst/>
            </a:prstGeom>
            <a:solidFill>
              <a:sysClr val="window" lastClr="FFFFFF"/>
            </a:solidFill>
            <a:ln w="25400" cap="flat" cmpd="sng" algn="ctr">
              <a:solidFill>
                <a:sysClr val="window" lastClr="FFFFFF">
                  <a:lumMod val="65000"/>
                </a:sysClr>
              </a:solidFill>
              <a:prstDash val="solid"/>
            </a:ln>
            <a:effectLst/>
          </p:spPr>
          <p:txBody>
            <a:bodyPr anchor="ctr"/>
            <a:lstStyle/>
            <a:p>
              <a:pPr marL="0" marR="0" lvl="0" indent="0" defTabSz="6858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lumMod val="50000"/>
                      <a:lumOff val="50000"/>
                    </a:prstClr>
                  </a:solidFill>
                  <a:effectLst/>
                  <a:uLnTx/>
                  <a:uFillTx/>
                  <a:latin typeface="Calibri"/>
                  <a:ea typeface="+mn-ea"/>
                  <a:cs typeface="+mn-cs"/>
                </a:rPr>
                <a:t>ATM Application-oriented Research</a:t>
              </a:r>
            </a:p>
          </p:txBody>
        </p:sp>
        <p:sp>
          <p:nvSpPr>
            <p:cNvPr id="73" name="Rectangle 72"/>
            <p:cNvSpPr/>
            <p:nvPr/>
          </p:nvSpPr>
          <p:spPr>
            <a:xfrm>
              <a:off x="1611686" y="1556608"/>
              <a:ext cx="932426" cy="434167"/>
            </a:xfrm>
            <a:prstGeom prst="rect">
              <a:avLst/>
            </a:prstGeom>
            <a:solidFill>
              <a:srgbClr val="CAE8F3"/>
            </a:solidFill>
            <a:ln w="25400" cap="flat" cmpd="sng" algn="ctr">
              <a:noFill/>
              <a:prstDash val="solid"/>
            </a:ln>
            <a:effectLst/>
          </p:spPr>
          <p:txBody>
            <a:bodyPr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a:ea typeface="+mn-ea"/>
                  <a:cs typeface="+mn-cs"/>
                </a:rPr>
                <a:t>Connected and automated ATM</a:t>
              </a:r>
            </a:p>
          </p:txBody>
        </p:sp>
        <p:sp>
          <p:nvSpPr>
            <p:cNvPr id="74" name="Rectangle 73"/>
            <p:cNvSpPr/>
            <p:nvPr/>
          </p:nvSpPr>
          <p:spPr>
            <a:xfrm>
              <a:off x="1605747" y="2101022"/>
              <a:ext cx="942282" cy="432357"/>
            </a:xfrm>
            <a:prstGeom prst="rect">
              <a:avLst/>
            </a:prstGeom>
            <a:solidFill>
              <a:srgbClr val="CBC9E6"/>
            </a:solidFill>
            <a:ln w="25400" cap="flat" cmpd="sng" algn="ctr">
              <a:noFill/>
              <a:prstDash val="solid"/>
            </a:ln>
            <a:effectLst/>
          </p:spPr>
          <p:txBody>
            <a:bodyPr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a:ea typeface="+mn-ea"/>
                  <a:cs typeface="+mn-cs"/>
                </a:rPr>
                <a:t>Air-ground integration and autonomy</a:t>
              </a:r>
            </a:p>
          </p:txBody>
        </p:sp>
        <p:sp>
          <p:nvSpPr>
            <p:cNvPr id="75" name="Rectangle 74"/>
            <p:cNvSpPr/>
            <p:nvPr/>
          </p:nvSpPr>
          <p:spPr>
            <a:xfrm>
              <a:off x="1617627" y="2643626"/>
              <a:ext cx="932426" cy="457065"/>
            </a:xfrm>
            <a:prstGeom prst="rect">
              <a:avLst/>
            </a:prstGeom>
            <a:solidFill>
              <a:srgbClr val="6EB628">
                <a:lumMod val="20000"/>
                <a:lumOff val="80000"/>
              </a:srgbClr>
            </a:solidFill>
            <a:ln w="25400" cap="flat" cmpd="sng" algn="ctr">
              <a:noFill/>
              <a:prstDash val="solid"/>
            </a:ln>
            <a:effectLst/>
          </p:spPr>
          <p:txBody>
            <a:bodyPr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a:ea typeface="+mn-ea"/>
                  <a:cs typeface="+mn-cs"/>
                </a:rPr>
                <a:t>Capacity on demand and dynamic airspace</a:t>
              </a:r>
            </a:p>
          </p:txBody>
        </p:sp>
        <p:sp>
          <p:nvSpPr>
            <p:cNvPr id="76" name="Rectangle 75"/>
            <p:cNvSpPr/>
            <p:nvPr/>
          </p:nvSpPr>
          <p:spPr>
            <a:xfrm>
              <a:off x="1617627" y="3210938"/>
              <a:ext cx="945900" cy="457065"/>
            </a:xfrm>
            <a:prstGeom prst="rect">
              <a:avLst/>
            </a:prstGeom>
            <a:solidFill>
              <a:srgbClr val="FFC11E">
                <a:lumMod val="20000"/>
                <a:lumOff val="80000"/>
              </a:srgbClr>
            </a:solidFill>
            <a:ln w="25400" cap="flat" cmpd="sng" algn="ctr">
              <a:noFill/>
              <a:prstDash val="solid"/>
            </a:ln>
            <a:effectLst/>
          </p:spPr>
          <p:txBody>
            <a:bodyPr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a:ea typeface="+mn-ea"/>
                  <a:cs typeface="+mn-cs"/>
                </a:rPr>
                <a:t>U-space and urban air mobility</a:t>
              </a:r>
            </a:p>
          </p:txBody>
        </p:sp>
        <p:sp>
          <p:nvSpPr>
            <p:cNvPr id="77" name="Rectangle 76"/>
            <p:cNvSpPr/>
            <p:nvPr/>
          </p:nvSpPr>
          <p:spPr>
            <a:xfrm>
              <a:off x="1627929" y="3778250"/>
              <a:ext cx="937353" cy="457065"/>
            </a:xfrm>
            <a:prstGeom prst="rect">
              <a:avLst/>
            </a:prstGeom>
            <a:solidFill>
              <a:srgbClr val="FFCCFF"/>
            </a:solidFill>
            <a:ln w="25400" cap="flat" cmpd="sng" algn="ctr">
              <a:noFill/>
              <a:prstDash val="solid"/>
            </a:ln>
            <a:effectLst/>
          </p:spPr>
          <p:txBody>
            <a:bodyPr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a:ea typeface="+mn-ea"/>
                  <a:cs typeface="+mn-cs"/>
                </a:rPr>
                <a:t>Virtualisation and cyber-secure data sharing</a:t>
              </a:r>
            </a:p>
          </p:txBody>
        </p:sp>
        <p:sp>
          <p:nvSpPr>
            <p:cNvPr id="78" name="Rectangle 77"/>
            <p:cNvSpPr/>
            <p:nvPr/>
          </p:nvSpPr>
          <p:spPr>
            <a:xfrm rot="10800000" flipV="1">
              <a:off x="1636928" y="4345562"/>
              <a:ext cx="929887" cy="457065"/>
            </a:xfrm>
            <a:prstGeom prst="rect">
              <a:avLst/>
            </a:prstGeom>
            <a:solidFill>
              <a:srgbClr val="FFB3B3"/>
            </a:solidFill>
            <a:ln w="25400" cap="flat" cmpd="sng" algn="ctr">
              <a:noFill/>
              <a:prstDash val="solid"/>
            </a:ln>
            <a:effectLst/>
          </p:spPr>
          <p:txBody>
            <a:bodyPr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a:ea typeface="+mn-ea"/>
                  <a:cs typeface="+mn-cs"/>
                </a:rPr>
                <a:t>Multimodality and passenger experience</a:t>
              </a:r>
            </a:p>
          </p:txBody>
        </p:sp>
        <p:sp>
          <p:nvSpPr>
            <p:cNvPr id="79" name="Rectangle 78"/>
            <p:cNvSpPr/>
            <p:nvPr/>
          </p:nvSpPr>
          <p:spPr>
            <a:xfrm>
              <a:off x="1659111" y="4912874"/>
              <a:ext cx="911485" cy="444726"/>
            </a:xfrm>
            <a:prstGeom prst="rect">
              <a:avLst/>
            </a:prstGeom>
            <a:solidFill>
              <a:srgbClr val="B2DE82"/>
            </a:solidFill>
            <a:ln w="25400" cap="flat" cmpd="sng" algn="ctr">
              <a:noFill/>
              <a:prstDash val="solid"/>
            </a:ln>
            <a:effectLst/>
          </p:spPr>
          <p:txBody>
            <a:bodyPr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a:ea typeface="+mn-ea"/>
                  <a:cs typeface="+mn-cs"/>
                </a:rPr>
                <a:t>Aviation green deal</a:t>
              </a:r>
            </a:p>
          </p:txBody>
        </p:sp>
        <p:sp>
          <p:nvSpPr>
            <p:cNvPr id="80" name="Rectangle 79"/>
            <p:cNvSpPr/>
            <p:nvPr/>
          </p:nvSpPr>
          <p:spPr>
            <a:xfrm>
              <a:off x="1659111" y="5467847"/>
              <a:ext cx="898011" cy="443315"/>
            </a:xfrm>
            <a:prstGeom prst="rect">
              <a:avLst/>
            </a:prstGeom>
            <a:solidFill>
              <a:srgbClr val="FFC11E">
                <a:lumMod val="75000"/>
              </a:srgbClr>
            </a:solidFill>
            <a:ln w="25400" cap="flat" cmpd="sng" algn="ctr">
              <a:noFill/>
              <a:prstDash val="solid"/>
            </a:ln>
            <a:effectLst/>
          </p:spPr>
          <p:txBody>
            <a:bodyPr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a:ea typeface="+mn-ea"/>
                  <a:cs typeface="+mn-cs"/>
                </a:rPr>
                <a:t>Artificial intelligence for aviation</a:t>
              </a:r>
            </a:p>
          </p:txBody>
        </p:sp>
        <p:sp>
          <p:nvSpPr>
            <p:cNvPr id="81" name="Rectangle 80"/>
            <p:cNvSpPr/>
            <p:nvPr/>
          </p:nvSpPr>
          <p:spPr>
            <a:xfrm>
              <a:off x="1659111" y="6021406"/>
              <a:ext cx="911485" cy="443315"/>
            </a:xfrm>
            <a:prstGeom prst="rect">
              <a:avLst/>
            </a:prstGeom>
            <a:solidFill>
              <a:srgbClr val="008C82">
                <a:lumMod val="60000"/>
                <a:lumOff val="40000"/>
              </a:srgbClr>
            </a:solidFill>
            <a:ln w="25400" cap="flat" cmpd="sng" algn="ctr">
              <a:noFill/>
              <a:prstDash val="solid"/>
            </a:ln>
            <a:effectLst/>
          </p:spPr>
          <p:txBody>
            <a:bodyPr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a:ea typeface="+mn-ea"/>
                  <a:cs typeface="+mn-cs"/>
                </a:rPr>
                <a:t>Civil-military interoperability &amp; coordination</a:t>
              </a:r>
            </a:p>
          </p:txBody>
        </p:sp>
        <p:cxnSp>
          <p:nvCxnSpPr>
            <p:cNvPr id="82" name="Straight Connector 81"/>
            <p:cNvCxnSpPr/>
            <p:nvPr/>
          </p:nvCxnSpPr>
          <p:spPr>
            <a:xfrm>
              <a:off x="3612892" y="1556608"/>
              <a:ext cx="12376" cy="4964983"/>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sp>
          <p:nvSpPr>
            <p:cNvPr id="84" name="TextBox 83"/>
            <p:cNvSpPr txBox="1"/>
            <p:nvPr/>
          </p:nvSpPr>
          <p:spPr>
            <a:xfrm>
              <a:off x="3404478" y="844788"/>
              <a:ext cx="441580" cy="276999"/>
            </a:xfrm>
            <a:prstGeom prst="rect">
              <a:avLst/>
            </a:prstGeom>
            <a:solidFill>
              <a:srgbClr val="7AB51D"/>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prstClr val="white"/>
                  </a:solidFill>
                  <a:effectLst/>
                  <a:uLnTx/>
                  <a:uFillTx/>
                </a:rPr>
                <a:t>ER</a:t>
              </a:r>
            </a:p>
          </p:txBody>
        </p:sp>
        <p:sp>
          <p:nvSpPr>
            <p:cNvPr id="85" name="Rectangle 84"/>
            <p:cNvSpPr/>
            <p:nvPr/>
          </p:nvSpPr>
          <p:spPr>
            <a:xfrm>
              <a:off x="3798754" y="2641908"/>
              <a:ext cx="973819" cy="457065"/>
            </a:xfrm>
            <a:prstGeom prst="rect">
              <a:avLst/>
            </a:prstGeom>
            <a:solidFill>
              <a:sysClr val="window" lastClr="FFFFFF"/>
            </a:solidFill>
            <a:ln w="25400" cap="flat" cmpd="sng" algn="ctr">
              <a:noFill/>
              <a:prstDash val="solid"/>
            </a:ln>
            <a:effectLst/>
          </p:spPr>
          <p:txBody>
            <a:bodyPr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a:ea typeface="+mn-ea"/>
                <a:cs typeface="+mn-cs"/>
              </a:endParaRPr>
            </a:p>
          </p:txBody>
        </p:sp>
        <p:sp>
          <p:nvSpPr>
            <p:cNvPr id="86" name="TextBox 85"/>
            <p:cNvSpPr txBox="1"/>
            <p:nvPr/>
          </p:nvSpPr>
          <p:spPr>
            <a:xfrm>
              <a:off x="2715354" y="1562612"/>
              <a:ext cx="781189" cy="4893647"/>
            </a:xfrm>
            <a:prstGeom prst="rect">
              <a:avLst/>
            </a:prstGeom>
            <a:noFill/>
            <a:ln w="28575">
              <a:solidFill>
                <a:srgbClr val="7AB51D"/>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7AB51D"/>
                  </a:solidFill>
                  <a:effectLst/>
                  <a:uLnTx/>
                  <a:uFillTx/>
                </a:rPr>
                <a:t>WA1  </a:t>
              </a:r>
              <a:r>
                <a:rPr lang="en-GB" sz="1600" b="1" kern="0" noProof="0" dirty="0">
                  <a:solidFill>
                    <a:srgbClr val="7AB51D"/>
                  </a:solidFill>
                </a:rPr>
                <a:t>9</a:t>
              </a:r>
              <a:r>
                <a:rPr kumimoji="0" lang="en-GB" sz="1600" b="1" i="0" u="none" strike="noStrike" kern="0" cap="none" spc="0" normalizeH="0" baseline="0" noProof="0" dirty="0" smtClean="0">
                  <a:ln>
                    <a:noFill/>
                  </a:ln>
                  <a:solidFill>
                    <a:srgbClr val="7AB51D"/>
                  </a:solidFill>
                  <a:effectLst/>
                  <a:uLnTx/>
                  <a:uFillTx/>
                </a:rPr>
                <a:t>M€</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smtClean="0">
                <a:ln>
                  <a:noFill/>
                </a:ln>
                <a:solidFill>
                  <a:srgbClr val="7AB51D"/>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smtClean="0">
                <a:ln>
                  <a:noFill/>
                </a:ln>
                <a:solidFill>
                  <a:srgbClr val="7AB51D"/>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7AB51D"/>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srgbClr val="6E6E6E"/>
                </a:solidFill>
                <a:effectLst/>
                <a:uLnTx/>
                <a:uFillTx/>
              </a:endParaRPr>
            </a:p>
          </p:txBody>
        </p:sp>
        <p:sp>
          <p:nvSpPr>
            <p:cNvPr id="87" name="TextBox 86"/>
            <p:cNvSpPr txBox="1"/>
            <p:nvPr/>
          </p:nvSpPr>
          <p:spPr>
            <a:xfrm>
              <a:off x="3898445" y="1565731"/>
              <a:ext cx="781189" cy="4401205"/>
            </a:xfrm>
            <a:prstGeom prst="rect">
              <a:avLst/>
            </a:prstGeom>
            <a:noFill/>
            <a:ln w="28575">
              <a:solidFill>
                <a:srgbClr val="7AB51D"/>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7AB51D"/>
                  </a:solidFill>
                  <a:effectLst/>
                  <a:uLnTx/>
                  <a:uFillTx/>
                </a:rPr>
                <a:t>WA2  </a:t>
              </a:r>
              <a:r>
                <a:rPr lang="en-GB" sz="1600" b="1" kern="0" noProof="0" dirty="0" smtClean="0">
                  <a:solidFill>
                    <a:srgbClr val="7AB51D"/>
                  </a:solidFill>
                </a:rPr>
                <a:t>16</a:t>
              </a:r>
              <a:r>
                <a:rPr kumimoji="0" lang="en-GB" sz="1600" b="1" i="0" u="none" strike="noStrike" kern="0" cap="none" spc="0" normalizeH="0" baseline="0" noProof="0" dirty="0" smtClean="0">
                  <a:ln>
                    <a:noFill/>
                  </a:ln>
                  <a:solidFill>
                    <a:srgbClr val="7AB51D"/>
                  </a:solidFill>
                  <a:effectLst/>
                  <a:uLnTx/>
                  <a:uFillTx/>
                </a:rPr>
                <a:t>M€</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7AB51D"/>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srgbClr val="6E6E6E"/>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srgbClr val="6E6E6E"/>
                </a:solidFill>
                <a:effectLst/>
                <a:uLnTx/>
                <a:uFillTx/>
              </a:endParaRPr>
            </a:p>
          </p:txBody>
        </p:sp>
      </p:grpSp>
    </p:spTree>
    <p:extLst>
      <p:ext uri="{BB962C8B-B14F-4D97-AF65-F5344CB8AC3E}">
        <p14:creationId xmlns:p14="http://schemas.microsoft.com/office/powerpoint/2010/main" val="1767845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36" y="541033"/>
            <a:ext cx="8719893" cy="409290"/>
          </a:xfrm>
        </p:spPr>
        <p:txBody>
          <a:bodyPr>
            <a:normAutofit fontScale="90000"/>
          </a:bodyPr>
          <a:lstStyle/>
          <a:p>
            <a:r>
              <a:rPr lang="en-GB" dirty="0" smtClean="0"/>
              <a:t>SESAR 3 Programme  </a:t>
            </a:r>
            <a:r>
              <a:rPr lang="en-GB" sz="3600" dirty="0"/>
              <a:t>principles </a:t>
            </a:r>
            <a:r>
              <a:rPr lang="en-GB" sz="3600" dirty="0" smtClean="0"/>
              <a:t>(ER </a:t>
            </a:r>
            <a:r>
              <a:rPr lang="en-GB" sz="3600" dirty="0"/>
              <a:t>proposal template section 2.1)</a:t>
            </a:r>
          </a:p>
        </p:txBody>
      </p:sp>
      <p:sp>
        <p:nvSpPr>
          <p:cNvPr id="3" name="Content Placeholder 2"/>
          <p:cNvSpPr>
            <a:spLocks noGrp="1"/>
          </p:cNvSpPr>
          <p:nvPr>
            <p:ph idx="1"/>
          </p:nvPr>
        </p:nvSpPr>
        <p:spPr>
          <a:xfrm>
            <a:off x="454152" y="1539392"/>
            <a:ext cx="10229088" cy="4739488"/>
          </a:xfrm>
        </p:spPr>
        <p:txBody>
          <a:bodyPr>
            <a:normAutofit fontScale="85000" lnSpcReduction="10000"/>
          </a:bodyPr>
          <a:lstStyle/>
          <a:p>
            <a:pPr marL="0" indent="0">
              <a:buNone/>
            </a:pPr>
            <a:endParaRPr lang="en-US" sz="2400" dirty="0"/>
          </a:p>
          <a:p>
            <a:pPr marL="0" indent="0">
              <a:buNone/>
            </a:pPr>
            <a:r>
              <a:rPr lang="en-US" sz="2400"/>
              <a:t>Proposals </a:t>
            </a:r>
            <a:r>
              <a:rPr lang="en-US" sz="2400" dirty="0"/>
              <a:t>shall in particular </a:t>
            </a:r>
            <a:r>
              <a:rPr lang="en-US" sz="2400"/>
              <a:t>demonstrate:</a:t>
            </a:r>
            <a:endParaRPr lang="en-US" sz="2400" dirty="0"/>
          </a:p>
          <a:p>
            <a:pPr marL="358775" lvl="1" indent="-358775">
              <a:spcBef>
                <a:spcPts val="1001"/>
              </a:spcBef>
              <a:buFont typeface="Wingdings" panose="05000000000000000000" pitchFamily="2" charset="2"/>
              <a:buChar char="q"/>
            </a:pPr>
            <a:r>
              <a:rPr lang="en-US" smtClean="0"/>
              <a:t>A </a:t>
            </a:r>
            <a:r>
              <a:rPr lang="en-US" dirty="0"/>
              <a:t>high potential contribution to establishing Europe as the most environmentally friendly to fly in the world</a:t>
            </a:r>
            <a:endParaRPr lang="en-GB" dirty="0"/>
          </a:p>
          <a:p>
            <a:pPr marL="358775" lvl="1" indent="-358775">
              <a:spcBef>
                <a:spcPts val="1001"/>
              </a:spcBef>
              <a:buFont typeface="Wingdings" panose="05000000000000000000" pitchFamily="2" charset="2"/>
              <a:buChar char="q"/>
            </a:pPr>
            <a:r>
              <a:rPr lang="en-US" dirty="0"/>
              <a:t>A significant contribution to the realization of the Digital European Sky vision (SESAR Phase D)</a:t>
            </a:r>
          </a:p>
          <a:p>
            <a:pPr marL="815981" lvl="2" indent="-358775">
              <a:lnSpc>
                <a:spcPct val="120000"/>
              </a:lnSpc>
              <a:spcBef>
                <a:spcPts val="1001"/>
              </a:spcBef>
              <a:buFont typeface="Wingdings" panose="05000000000000000000" pitchFamily="2" charset="2"/>
              <a:buChar char="q"/>
            </a:pPr>
            <a:r>
              <a:rPr lang="en-US" b="1" dirty="0"/>
              <a:t>Fully scalable ATM system </a:t>
            </a:r>
            <a:r>
              <a:rPr lang="en-US" dirty="0"/>
              <a:t>supported by a </a:t>
            </a:r>
            <a:r>
              <a:rPr lang="en-US" b="1" dirty="0"/>
              <a:t>digital ecosystem</a:t>
            </a:r>
            <a:r>
              <a:rPr lang="en-US" dirty="0"/>
              <a:t>; we are looking for </a:t>
            </a:r>
            <a:r>
              <a:rPr lang="en-GB" b="1" dirty="0"/>
              <a:t>innovative ATC platforms </a:t>
            </a:r>
            <a:r>
              <a:rPr lang="en-GB" dirty="0"/>
              <a:t>towards </a:t>
            </a:r>
            <a:r>
              <a:rPr lang="en-GB" b="1" dirty="0"/>
              <a:t>automation level 4 &amp;5 </a:t>
            </a:r>
            <a:r>
              <a:rPr lang="en-GB" dirty="0"/>
              <a:t>as key enabler of DES</a:t>
            </a:r>
            <a:endParaRPr lang="en-US" dirty="0"/>
          </a:p>
          <a:p>
            <a:pPr marL="815981" lvl="2" indent="-358775">
              <a:spcBef>
                <a:spcPts val="1001"/>
              </a:spcBef>
              <a:buFont typeface="Wingdings" panose="05000000000000000000" pitchFamily="2" charset="2"/>
              <a:buChar char="q"/>
            </a:pPr>
            <a:r>
              <a:rPr lang="en-US" b="1" dirty="0"/>
              <a:t>Strong air-ground integration</a:t>
            </a:r>
            <a:r>
              <a:rPr lang="en-US" dirty="0"/>
              <a:t>, exploiting the potential offered by the </a:t>
            </a:r>
            <a:r>
              <a:rPr lang="en-US" b="1" dirty="0"/>
              <a:t>new generation aircraft</a:t>
            </a:r>
          </a:p>
          <a:p>
            <a:pPr marL="815981" lvl="2" indent="-358775">
              <a:spcBef>
                <a:spcPts val="1001"/>
              </a:spcBef>
              <a:buFont typeface="Wingdings" panose="05000000000000000000" pitchFamily="2" charset="2"/>
              <a:buChar char="q"/>
            </a:pPr>
            <a:r>
              <a:rPr lang="en-US" b="1" dirty="0"/>
              <a:t>Delegation of separation responsibility to systems</a:t>
            </a:r>
          </a:p>
          <a:p>
            <a:pPr marL="815981" lvl="2" indent="-358775">
              <a:spcBef>
                <a:spcPts val="1001"/>
              </a:spcBef>
              <a:buFont typeface="Wingdings" panose="05000000000000000000" pitchFamily="2" charset="2"/>
              <a:buChar char="q"/>
            </a:pPr>
            <a:r>
              <a:rPr lang="en-US" b="1" dirty="0"/>
              <a:t>Highly resilient and efficient </a:t>
            </a:r>
            <a:r>
              <a:rPr lang="en-US" dirty="0"/>
              <a:t>airport operations, passenger centric </a:t>
            </a:r>
            <a:r>
              <a:rPr lang="en-US" b="1" dirty="0"/>
              <a:t>multimodality</a:t>
            </a:r>
          </a:p>
          <a:p>
            <a:pPr marL="815981" lvl="2" indent="-358775">
              <a:spcBef>
                <a:spcPts val="1001"/>
              </a:spcBef>
              <a:buFont typeface="Wingdings" panose="05000000000000000000" pitchFamily="2" charset="2"/>
              <a:buChar char="q"/>
            </a:pPr>
            <a:r>
              <a:rPr lang="en-US" b="1" dirty="0"/>
              <a:t>Single pilot </a:t>
            </a:r>
            <a:r>
              <a:rPr lang="en-US" dirty="0"/>
              <a:t>operations</a:t>
            </a:r>
          </a:p>
          <a:p>
            <a:pPr marL="815981" lvl="2" indent="-358775">
              <a:spcBef>
                <a:spcPts val="1001"/>
              </a:spcBef>
              <a:buFont typeface="Wingdings" panose="05000000000000000000" pitchFamily="2" charset="2"/>
              <a:buChar char="q"/>
            </a:pPr>
            <a:r>
              <a:rPr lang="en-US" b="1" dirty="0"/>
              <a:t>Full U-space </a:t>
            </a:r>
            <a:r>
              <a:rPr lang="en-US" dirty="0"/>
              <a:t>services</a:t>
            </a:r>
          </a:p>
          <a:p>
            <a:pPr marL="358775" indent="-358775">
              <a:buFont typeface="Wingdings" panose="05000000000000000000" pitchFamily="2" charset="2"/>
              <a:buChar char="q"/>
            </a:pPr>
            <a:r>
              <a:rPr lang="en-US" sz="2400" dirty="0"/>
              <a:t>A clear innovation and breakthrough potential (vs business as usual) in long terms (2028-2029 and beyond)</a:t>
            </a:r>
          </a:p>
          <a:p>
            <a:pPr marL="0" indent="0">
              <a:buNone/>
            </a:pPr>
            <a:endParaRPr lang="en-US" dirty="0"/>
          </a:p>
          <a:p>
            <a:pPr marL="358775" indent="-358775">
              <a:buFont typeface="Wingdings" panose="05000000000000000000" pitchFamily="2" charset="2"/>
              <a:buChar char="q"/>
            </a:pPr>
            <a:endParaRPr lang="en-GB" dirty="0"/>
          </a:p>
          <a:p>
            <a:pPr marL="358775" indent="-358775">
              <a:buFont typeface="Wingdings" panose="05000000000000000000" pitchFamily="2" charset="2"/>
              <a:buChar char="q"/>
            </a:pPr>
            <a:endParaRPr lang="en-GB" dirty="0"/>
          </a:p>
          <a:p>
            <a:pPr marL="358775" indent="-358775">
              <a:buFont typeface="Wingdings" panose="05000000000000000000" pitchFamily="2" charset="2"/>
              <a:buChar char="q"/>
            </a:pPr>
            <a:endParaRPr lang="en-GB" dirty="0"/>
          </a:p>
        </p:txBody>
      </p:sp>
    </p:spTree>
    <p:extLst>
      <p:ext uri="{BB962C8B-B14F-4D97-AF65-F5344CB8AC3E}">
        <p14:creationId xmlns:p14="http://schemas.microsoft.com/office/powerpoint/2010/main" val="3768424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816646" y="1046044"/>
            <a:ext cx="2898322" cy="55670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fontScale="90000"/>
          </a:bodyPr>
          <a:lstStyle/>
          <a:p>
            <a:r>
              <a:rPr lang="en-GB" dirty="0" smtClean="0"/>
              <a:t>WA </a:t>
            </a:r>
            <a:r>
              <a:rPr lang="en-GB" dirty="0"/>
              <a:t>1 </a:t>
            </a:r>
            <a:r>
              <a:rPr lang="en-GB" dirty="0" smtClean="0"/>
              <a:t>Excellence </a:t>
            </a:r>
            <a:r>
              <a:rPr lang="en-GB" dirty="0"/>
              <a:t>science and outreach </a:t>
            </a:r>
          </a:p>
        </p:txBody>
      </p:sp>
      <p:sp>
        <p:nvSpPr>
          <p:cNvPr id="3" name="Content Placeholder 2"/>
          <p:cNvSpPr>
            <a:spLocks noGrp="1"/>
          </p:cNvSpPr>
          <p:nvPr>
            <p:ph idx="1"/>
          </p:nvPr>
        </p:nvSpPr>
        <p:spPr>
          <a:xfrm>
            <a:off x="546033" y="1099002"/>
            <a:ext cx="8037961" cy="5594405"/>
          </a:xfrm>
        </p:spPr>
        <p:txBody>
          <a:bodyPr>
            <a:normAutofit lnSpcReduction="10000"/>
          </a:bodyPr>
          <a:lstStyle/>
          <a:p>
            <a:pPr marL="358775" indent="-358775" algn="just">
              <a:lnSpc>
                <a:spcPct val="100000"/>
              </a:lnSpc>
              <a:buFont typeface="Wingdings" panose="05000000000000000000" pitchFamily="2" charset="2"/>
              <a:buChar char="q"/>
            </a:pPr>
            <a:endParaRPr lang="en-GB" sz="2000" dirty="0">
              <a:solidFill>
                <a:schemeClr val="tx1">
                  <a:lumMod val="50000"/>
                </a:schemeClr>
              </a:solidFill>
            </a:endParaRPr>
          </a:p>
          <a:p>
            <a:pPr marL="358775" indent="-358775" algn="just">
              <a:lnSpc>
                <a:spcPct val="100000"/>
              </a:lnSpc>
              <a:buFont typeface="Wingdings" panose="05000000000000000000" pitchFamily="2" charset="2"/>
              <a:buChar char="q"/>
            </a:pPr>
            <a:r>
              <a:rPr lang="en-GB" sz="2000">
                <a:solidFill>
                  <a:schemeClr val="tx1">
                    <a:lumMod val="50000"/>
                  </a:schemeClr>
                </a:solidFill>
              </a:rPr>
              <a:t>Address the research </a:t>
            </a:r>
            <a:r>
              <a:rPr lang="en-GB" sz="2000" dirty="0">
                <a:solidFill>
                  <a:schemeClr val="tx1">
                    <a:lumMod val="50000"/>
                  </a:schemeClr>
                </a:solidFill>
              </a:rPr>
              <a:t>activities</a:t>
            </a:r>
            <a:r>
              <a:rPr lang="en-GB" sz="2000">
                <a:solidFill>
                  <a:schemeClr val="tx1">
                    <a:lumMod val="50000"/>
                  </a:schemeClr>
                </a:solidFill>
              </a:rPr>
              <a:t> necessary </a:t>
            </a:r>
            <a:r>
              <a:rPr lang="en-GB" sz="2000" dirty="0">
                <a:solidFill>
                  <a:schemeClr val="tx1">
                    <a:lumMod val="50000"/>
                  </a:schemeClr>
                </a:solidFill>
              </a:rPr>
              <a:t>to </a:t>
            </a:r>
            <a:r>
              <a:rPr lang="en-GB" sz="2000">
                <a:solidFill>
                  <a:schemeClr val="tx1">
                    <a:lumMod val="50000"/>
                  </a:schemeClr>
                </a:solidFill>
              </a:rPr>
              <a:t>develop innovative ATM </a:t>
            </a:r>
            <a:r>
              <a:rPr lang="en-GB" sz="2000" dirty="0">
                <a:solidFill>
                  <a:schemeClr val="tx1">
                    <a:lumMod val="50000"/>
                  </a:schemeClr>
                </a:solidFill>
              </a:rPr>
              <a:t>concepts</a:t>
            </a:r>
            <a:r>
              <a:rPr lang="en-GB" sz="2000">
                <a:solidFill>
                  <a:schemeClr val="tx1">
                    <a:lumMod val="50000"/>
                  </a:schemeClr>
                </a:solidFill>
              </a:rPr>
              <a:t> beyond </a:t>
            </a:r>
            <a:r>
              <a:rPr lang="en-GB" sz="2000" dirty="0">
                <a:solidFill>
                  <a:schemeClr val="tx1">
                    <a:lumMod val="50000"/>
                  </a:schemeClr>
                </a:solidFill>
              </a:rPr>
              <a:t>those identified in the European ATM Master Plan</a:t>
            </a:r>
          </a:p>
          <a:p>
            <a:pPr marL="358775" indent="-358775" algn="just">
              <a:lnSpc>
                <a:spcPct val="100000"/>
              </a:lnSpc>
              <a:buFont typeface="Wingdings" panose="05000000000000000000" pitchFamily="2" charset="2"/>
              <a:buChar char="q"/>
            </a:pPr>
            <a:endParaRPr lang="en-GB" sz="2000" dirty="0">
              <a:solidFill>
                <a:schemeClr val="tx1">
                  <a:lumMod val="50000"/>
                </a:schemeClr>
              </a:solidFill>
            </a:endParaRPr>
          </a:p>
          <a:p>
            <a:pPr marL="358775" indent="-358775" algn="just">
              <a:lnSpc>
                <a:spcPct val="100000"/>
              </a:lnSpc>
              <a:buFont typeface="Wingdings" panose="05000000000000000000" pitchFamily="2" charset="2"/>
              <a:buChar char="q"/>
            </a:pPr>
            <a:r>
              <a:rPr lang="en-US" sz="2000" dirty="0">
                <a:solidFill>
                  <a:schemeClr val="tx1">
                    <a:lumMod val="50000"/>
                  </a:schemeClr>
                </a:solidFill>
              </a:rPr>
              <a:t>Proposals shall apply to the </a:t>
            </a:r>
            <a:r>
              <a:rPr lang="en-US" sz="2000" b="1" dirty="0">
                <a:solidFill>
                  <a:schemeClr val="tx1">
                    <a:lumMod val="50000"/>
                  </a:schemeClr>
                </a:solidFill>
              </a:rPr>
              <a:t>core Key R&amp;I flagship </a:t>
            </a:r>
            <a:r>
              <a:rPr lang="en-US" sz="2000" dirty="0">
                <a:solidFill>
                  <a:schemeClr val="tx1">
                    <a:lumMod val="50000"/>
                  </a:schemeClr>
                </a:solidFill>
              </a:rPr>
              <a:t>but can pick up research elements </a:t>
            </a:r>
            <a:r>
              <a:rPr lang="en-US" sz="2000" b="1" dirty="0">
                <a:solidFill>
                  <a:schemeClr val="tx1">
                    <a:lumMod val="50000"/>
                  </a:schemeClr>
                </a:solidFill>
              </a:rPr>
              <a:t>from other Key R&amp;I flagships </a:t>
            </a:r>
          </a:p>
          <a:p>
            <a:pPr marL="358775" indent="-358775" algn="just">
              <a:lnSpc>
                <a:spcPct val="100000"/>
              </a:lnSpc>
              <a:buFont typeface="Wingdings" panose="05000000000000000000" pitchFamily="2" charset="2"/>
              <a:buChar char="q"/>
            </a:pPr>
            <a:endParaRPr lang="en-US" sz="2000" dirty="0">
              <a:solidFill>
                <a:schemeClr val="tx1">
                  <a:lumMod val="50000"/>
                </a:schemeClr>
              </a:solidFill>
            </a:endParaRPr>
          </a:p>
          <a:p>
            <a:pPr marL="358775" indent="-358775" algn="just">
              <a:lnSpc>
                <a:spcPct val="100000"/>
              </a:lnSpc>
              <a:buFont typeface="Wingdings" panose="05000000000000000000" pitchFamily="2" charset="2"/>
              <a:buChar char="q"/>
            </a:pPr>
            <a:r>
              <a:rPr lang="en-US" sz="2000" dirty="0">
                <a:solidFill>
                  <a:schemeClr val="tx1">
                    <a:lumMod val="50000"/>
                  </a:schemeClr>
                </a:solidFill>
              </a:rPr>
              <a:t>The list of research elements is </a:t>
            </a:r>
            <a:r>
              <a:rPr lang="en-US" sz="2000" b="1" dirty="0">
                <a:solidFill>
                  <a:schemeClr val="tx1">
                    <a:lumMod val="50000"/>
                  </a:schemeClr>
                </a:solidFill>
              </a:rPr>
              <a:t>not prescriptive</a:t>
            </a:r>
            <a:r>
              <a:rPr lang="en-US" sz="2000" dirty="0">
                <a:solidFill>
                  <a:schemeClr val="tx1">
                    <a:lumMod val="50000"/>
                  </a:schemeClr>
                </a:solidFill>
              </a:rPr>
              <a:t>:</a:t>
            </a:r>
          </a:p>
          <a:p>
            <a:pPr marL="815980" lvl="1" indent="-358775" algn="just">
              <a:lnSpc>
                <a:spcPct val="100000"/>
              </a:lnSpc>
              <a:buFont typeface="Wingdings" panose="05000000000000000000" pitchFamily="2" charset="2"/>
              <a:buChar char="q"/>
            </a:pPr>
            <a:r>
              <a:rPr lang="en-GB" sz="1800">
                <a:solidFill>
                  <a:schemeClr val="tx1">
                    <a:lumMod val="50000"/>
                  </a:schemeClr>
                </a:solidFill>
              </a:rPr>
              <a:t>Proposals can </a:t>
            </a:r>
            <a:r>
              <a:rPr lang="en-GB" sz="1800" dirty="0">
                <a:solidFill>
                  <a:schemeClr val="tx1">
                    <a:lumMod val="50000"/>
                  </a:schemeClr>
                </a:solidFill>
              </a:rPr>
              <a:t>address additional research elements (not listed in the call) including </a:t>
            </a:r>
            <a:r>
              <a:rPr lang="en-US" sz="1800" dirty="0">
                <a:solidFill>
                  <a:schemeClr val="tx1">
                    <a:lumMod val="50000"/>
                  </a:schemeClr>
                </a:solidFill>
              </a:rPr>
              <a:t>adequate background and justification to ensure clear traceability with the SRIA R&amp;I needs</a:t>
            </a:r>
          </a:p>
          <a:p>
            <a:pPr marL="457205" lvl="1" indent="0" algn="just">
              <a:lnSpc>
                <a:spcPct val="100000"/>
              </a:lnSpc>
              <a:buNone/>
            </a:pPr>
            <a:endParaRPr lang="en-US" sz="1600" dirty="0">
              <a:solidFill>
                <a:schemeClr val="tx1">
                  <a:lumMod val="50000"/>
                </a:schemeClr>
              </a:solidFill>
            </a:endParaRPr>
          </a:p>
          <a:p>
            <a:pPr marL="358775" indent="-358775" algn="just">
              <a:lnSpc>
                <a:spcPct val="100000"/>
              </a:lnSpc>
              <a:buFont typeface="Wingdings" panose="05000000000000000000" pitchFamily="2" charset="2"/>
              <a:buChar char="q"/>
            </a:pPr>
            <a:r>
              <a:rPr lang="en-GB" sz="2000" dirty="0">
                <a:solidFill>
                  <a:schemeClr val="tx1">
                    <a:lumMod val="50000"/>
                  </a:schemeClr>
                </a:solidFill>
              </a:rPr>
              <a:t>Proposals are not requested to address all </a:t>
            </a:r>
            <a:r>
              <a:rPr lang="en-GB" sz="2000" b="1" dirty="0">
                <a:solidFill>
                  <a:schemeClr val="tx1">
                    <a:lumMod val="50000"/>
                  </a:schemeClr>
                </a:solidFill>
              </a:rPr>
              <a:t>expected outcomes </a:t>
            </a:r>
            <a:r>
              <a:rPr lang="en-GB" sz="2000" dirty="0">
                <a:solidFill>
                  <a:schemeClr val="tx1">
                    <a:lumMod val="50000"/>
                  </a:schemeClr>
                </a:solidFill>
              </a:rPr>
              <a:t>under each topic:</a:t>
            </a:r>
          </a:p>
          <a:p>
            <a:pPr marL="815980" lvl="1" indent="-358775" algn="just">
              <a:lnSpc>
                <a:spcPct val="100000"/>
              </a:lnSpc>
              <a:buFont typeface="Wingdings" panose="05000000000000000000" pitchFamily="2" charset="2"/>
              <a:buChar char="q"/>
            </a:pPr>
            <a:r>
              <a:rPr lang="en-GB" sz="1800" dirty="0">
                <a:solidFill>
                  <a:schemeClr val="tx1">
                    <a:lumMod val="50000"/>
                  </a:schemeClr>
                </a:solidFill>
              </a:rPr>
              <a:t>Provide solid arguments on how the proposed research will contribute </a:t>
            </a:r>
            <a:r>
              <a:rPr lang="en-GB" sz="1800">
                <a:solidFill>
                  <a:schemeClr val="tx1">
                    <a:lumMod val="50000"/>
                  </a:schemeClr>
                </a:solidFill>
              </a:rPr>
              <a:t>to </a:t>
            </a:r>
            <a:r>
              <a:rPr lang="en-GB" sz="1800" dirty="0">
                <a:solidFill>
                  <a:schemeClr val="tx1">
                    <a:lumMod val="50000"/>
                  </a:schemeClr>
                </a:solidFill>
              </a:rPr>
              <a:t>improve</a:t>
            </a:r>
            <a:r>
              <a:rPr lang="en-GB" sz="1800">
                <a:solidFill>
                  <a:schemeClr val="tx1">
                    <a:lumMod val="50000"/>
                  </a:schemeClr>
                </a:solidFill>
              </a:rPr>
              <a:t> ATM performance </a:t>
            </a:r>
            <a:r>
              <a:rPr lang="en-GB" sz="1800" dirty="0">
                <a:solidFill>
                  <a:schemeClr val="tx1">
                    <a:lumMod val="50000"/>
                  </a:schemeClr>
                </a:solidFill>
              </a:rPr>
              <a:t>(qualitative and if possible quantitative)</a:t>
            </a:r>
          </a:p>
          <a:p>
            <a:pPr marL="0" indent="0" algn="just">
              <a:lnSpc>
                <a:spcPct val="100000"/>
              </a:lnSpc>
              <a:buNone/>
            </a:pPr>
            <a:endParaRPr lang="en-US" sz="2000" dirty="0">
              <a:solidFill>
                <a:schemeClr val="tx1">
                  <a:lumMod val="50000"/>
                </a:schemeClr>
              </a:solidFill>
            </a:endParaRPr>
          </a:p>
          <a:p>
            <a:pPr marL="358775" indent="-358775" algn="just">
              <a:lnSpc>
                <a:spcPct val="100000"/>
              </a:lnSpc>
              <a:buFont typeface="Wingdings" panose="05000000000000000000" pitchFamily="2" charset="2"/>
              <a:buChar char="q"/>
            </a:pPr>
            <a:endParaRPr lang="en-US" sz="2000" dirty="0">
              <a:solidFill>
                <a:schemeClr val="tx1">
                  <a:lumMod val="50000"/>
                </a:schemeClr>
              </a:solidFill>
            </a:endParaRPr>
          </a:p>
          <a:p>
            <a:pPr marL="358775" indent="-358775" algn="just">
              <a:lnSpc>
                <a:spcPct val="100000"/>
              </a:lnSpc>
              <a:buFont typeface="Wingdings" panose="05000000000000000000" pitchFamily="2" charset="2"/>
              <a:buChar char="q"/>
            </a:pPr>
            <a:endParaRPr lang="en-US" sz="2000" dirty="0">
              <a:solidFill>
                <a:schemeClr val="tx1">
                  <a:lumMod val="50000"/>
                </a:schemeClr>
              </a:solidFill>
            </a:endParaRPr>
          </a:p>
          <a:p>
            <a:pPr marL="358775" indent="-358775">
              <a:buFont typeface="Wingdings" panose="05000000000000000000" pitchFamily="2" charset="2"/>
              <a:buChar char="q"/>
            </a:pPr>
            <a:endParaRPr lang="en-GB" dirty="0"/>
          </a:p>
        </p:txBody>
      </p:sp>
      <p:pic>
        <p:nvPicPr>
          <p:cNvPr id="4" name="Picture 3"/>
          <p:cNvPicPr>
            <a:picLocks noChangeAspect="1"/>
          </p:cNvPicPr>
          <p:nvPr/>
        </p:nvPicPr>
        <p:blipFill>
          <a:blip r:embed="rId2"/>
          <a:stretch>
            <a:fillRect/>
          </a:stretch>
        </p:blipFill>
        <p:spPr>
          <a:xfrm>
            <a:off x="9001448" y="1561447"/>
            <a:ext cx="2535172" cy="469476"/>
          </a:xfrm>
          <a:prstGeom prst="rect">
            <a:avLst/>
          </a:prstGeom>
        </p:spPr>
      </p:pic>
      <p:pic>
        <p:nvPicPr>
          <p:cNvPr id="6" name="Picture 5"/>
          <p:cNvPicPr>
            <a:picLocks noChangeAspect="1"/>
          </p:cNvPicPr>
          <p:nvPr/>
        </p:nvPicPr>
        <p:blipFill>
          <a:blip r:embed="rId3"/>
          <a:stretch>
            <a:fillRect/>
          </a:stretch>
        </p:blipFill>
        <p:spPr>
          <a:xfrm>
            <a:off x="9001448" y="2691795"/>
            <a:ext cx="2535172" cy="469476"/>
          </a:xfrm>
          <a:prstGeom prst="rect">
            <a:avLst/>
          </a:prstGeom>
        </p:spPr>
      </p:pic>
      <p:pic>
        <p:nvPicPr>
          <p:cNvPr id="7" name="Picture 6"/>
          <p:cNvPicPr>
            <a:picLocks noChangeAspect="1"/>
          </p:cNvPicPr>
          <p:nvPr/>
        </p:nvPicPr>
        <p:blipFill>
          <a:blip r:embed="rId4"/>
          <a:stretch>
            <a:fillRect/>
          </a:stretch>
        </p:blipFill>
        <p:spPr>
          <a:xfrm>
            <a:off x="9001448" y="3256969"/>
            <a:ext cx="2535172" cy="469476"/>
          </a:xfrm>
          <a:prstGeom prst="rect">
            <a:avLst/>
          </a:prstGeom>
        </p:spPr>
      </p:pic>
      <p:pic>
        <p:nvPicPr>
          <p:cNvPr id="8" name="Picture 7"/>
          <p:cNvPicPr>
            <a:picLocks noChangeAspect="1"/>
          </p:cNvPicPr>
          <p:nvPr/>
        </p:nvPicPr>
        <p:blipFill>
          <a:blip r:embed="rId5"/>
          <a:stretch>
            <a:fillRect/>
          </a:stretch>
        </p:blipFill>
        <p:spPr>
          <a:xfrm>
            <a:off x="9001448" y="3822143"/>
            <a:ext cx="2535172" cy="469476"/>
          </a:xfrm>
          <a:prstGeom prst="rect">
            <a:avLst/>
          </a:prstGeom>
        </p:spPr>
      </p:pic>
      <p:pic>
        <p:nvPicPr>
          <p:cNvPr id="9" name="Picture 8"/>
          <p:cNvPicPr>
            <a:picLocks noChangeAspect="1"/>
          </p:cNvPicPr>
          <p:nvPr/>
        </p:nvPicPr>
        <p:blipFill>
          <a:blip r:embed="rId6"/>
          <a:stretch>
            <a:fillRect/>
          </a:stretch>
        </p:blipFill>
        <p:spPr>
          <a:xfrm>
            <a:off x="9001448" y="4387317"/>
            <a:ext cx="2535172" cy="469476"/>
          </a:xfrm>
          <a:prstGeom prst="rect">
            <a:avLst/>
          </a:prstGeom>
        </p:spPr>
      </p:pic>
      <p:pic>
        <p:nvPicPr>
          <p:cNvPr id="10" name="Picture 9"/>
          <p:cNvPicPr>
            <a:picLocks noChangeAspect="1"/>
          </p:cNvPicPr>
          <p:nvPr/>
        </p:nvPicPr>
        <p:blipFill>
          <a:blip r:embed="rId7"/>
          <a:stretch>
            <a:fillRect/>
          </a:stretch>
        </p:blipFill>
        <p:spPr>
          <a:xfrm>
            <a:off x="9001448" y="4952491"/>
            <a:ext cx="2535172" cy="469476"/>
          </a:xfrm>
          <a:prstGeom prst="rect">
            <a:avLst/>
          </a:prstGeom>
        </p:spPr>
      </p:pic>
      <p:pic>
        <p:nvPicPr>
          <p:cNvPr id="11" name="Picture 10"/>
          <p:cNvPicPr>
            <a:picLocks noChangeAspect="1"/>
          </p:cNvPicPr>
          <p:nvPr/>
        </p:nvPicPr>
        <p:blipFill>
          <a:blip r:embed="rId8"/>
          <a:stretch>
            <a:fillRect/>
          </a:stretch>
        </p:blipFill>
        <p:spPr>
          <a:xfrm>
            <a:off x="9001448" y="5517665"/>
            <a:ext cx="2535172" cy="469476"/>
          </a:xfrm>
          <a:prstGeom prst="rect">
            <a:avLst/>
          </a:prstGeom>
        </p:spPr>
      </p:pic>
      <p:pic>
        <p:nvPicPr>
          <p:cNvPr id="12" name="Picture 11"/>
          <p:cNvPicPr>
            <a:picLocks noChangeAspect="1"/>
          </p:cNvPicPr>
          <p:nvPr/>
        </p:nvPicPr>
        <p:blipFill>
          <a:blip r:embed="rId9"/>
          <a:stretch>
            <a:fillRect/>
          </a:stretch>
        </p:blipFill>
        <p:spPr>
          <a:xfrm>
            <a:off x="9001448" y="6082841"/>
            <a:ext cx="2535172" cy="469476"/>
          </a:xfrm>
          <a:prstGeom prst="rect">
            <a:avLst/>
          </a:prstGeom>
        </p:spPr>
      </p:pic>
      <p:sp>
        <p:nvSpPr>
          <p:cNvPr id="13" name="TextBox 12"/>
          <p:cNvSpPr txBox="1"/>
          <p:nvPr/>
        </p:nvSpPr>
        <p:spPr>
          <a:xfrm>
            <a:off x="8998220" y="1099003"/>
            <a:ext cx="1212579" cy="369332"/>
          </a:xfrm>
          <a:prstGeom prst="rect">
            <a:avLst/>
          </a:prstGeom>
          <a:noFill/>
          <a:ln>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2F6E"/>
                </a:solidFill>
                <a:effectLst/>
                <a:uLnTx/>
                <a:uFillTx/>
                <a:latin typeface="Calibri" panose="020F0502020204030204"/>
                <a:ea typeface="+mn-ea"/>
                <a:cs typeface="+mn-cs"/>
              </a:rPr>
              <a:t>9 TOPICS</a:t>
            </a:r>
            <a:endParaRPr kumimoji="0" lang="en-GB" sz="18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pic>
        <p:nvPicPr>
          <p:cNvPr id="15" name="Picture 14"/>
          <p:cNvPicPr>
            <a:picLocks noChangeAspect="1"/>
          </p:cNvPicPr>
          <p:nvPr/>
        </p:nvPicPr>
        <p:blipFill>
          <a:blip r:embed="rId10"/>
          <a:stretch>
            <a:fillRect/>
          </a:stretch>
        </p:blipFill>
        <p:spPr>
          <a:xfrm>
            <a:off x="9001448" y="2126621"/>
            <a:ext cx="2535172" cy="469476"/>
          </a:xfrm>
          <a:prstGeom prst="rect">
            <a:avLst/>
          </a:prstGeom>
        </p:spPr>
      </p:pic>
    </p:spTree>
    <p:extLst>
      <p:ext uri="{BB962C8B-B14F-4D97-AF65-F5344CB8AC3E}">
        <p14:creationId xmlns:p14="http://schemas.microsoft.com/office/powerpoint/2010/main" val="2810379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816646" y="1046044"/>
            <a:ext cx="2898322" cy="55670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fontScale="90000"/>
          </a:bodyPr>
          <a:lstStyle/>
          <a:p>
            <a:r>
              <a:rPr lang="en-GB" dirty="0" smtClean="0"/>
              <a:t>WA </a:t>
            </a:r>
            <a:r>
              <a:rPr lang="en-GB" dirty="0"/>
              <a:t>1 </a:t>
            </a:r>
            <a:r>
              <a:rPr lang="en-GB" dirty="0" smtClean="0"/>
              <a:t>Excellence </a:t>
            </a:r>
            <a:r>
              <a:rPr lang="en-GB" dirty="0"/>
              <a:t>science and outreach </a:t>
            </a:r>
          </a:p>
        </p:txBody>
      </p:sp>
      <p:sp>
        <p:nvSpPr>
          <p:cNvPr id="3" name="Content Placeholder 2"/>
          <p:cNvSpPr>
            <a:spLocks noGrp="1"/>
          </p:cNvSpPr>
          <p:nvPr>
            <p:ph idx="1"/>
          </p:nvPr>
        </p:nvSpPr>
        <p:spPr>
          <a:xfrm>
            <a:off x="546033" y="1099003"/>
            <a:ext cx="8037961" cy="5514068"/>
          </a:xfrm>
        </p:spPr>
        <p:txBody>
          <a:bodyPr>
            <a:normAutofit/>
          </a:bodyPr>
          <a:lstStyle/>
          <a:p>
            <a:pPr marL="358775" indent="-358775" algn="just">
              <a:lnSpc>
                <a:spcPct val="100000"/>
              </a:lnSpc>
              <a:buFont typeface="Wingdings" panose="05000000000000000000" pitchFamily="2" charset="2"/>
              <a:buChar char="q"/>
            </a:pPr>
            <a:endParaRPr lang="en-GB" sz="2000" dirty="0">
              <a:solidFill>
                <a:schemeClr val="tx1">
                  <a:lumMod val="50000"/>
                </a:schemeClr>
              </a:solidFill>
            </a:endParaRPr>
          </a:p>
          <a:p>
            <a:pPr marL="358775" indent="-358775" algn="just">
              <a:lnSpc>
                <a:spcPct val="100000"/>
              </a:lnSpc>
              <a:buFont typeface="Wingdings" panose="05000000000000000000" pitchFamily="2" charset="2"/>
              <a:buChar char="q"/>
            </a:pPr>
            <a:r>
              <a:rPr lang="en-GB" sz="2000" dirty="0">
                <a:solidFill>
                  <a:schemeClr val="tx1">
                    <a:lumMod val="50000"/>
                  </a:schemeClr>
                </a:solidFill>
              </a:rPr>
              <a:t>Proposals shall demonstrate a sound knowledge of the state-of-the-art on current operations and relevant previous R&amp;I work (both in and outside of SESAR) and demonstrate their innovation potential </a:t>
            </a:r>
          </a:p>
          <a:p>
            <a:pPr marL="358775" indent="-358775" algn="just">
              <a:lnSpc>
                <a:spcPct val="100000"/>
              </a:lnSpc>
              <a:buFont typeface="Wingdings" panose="05000000000000000000" pitchFamily="2" charset="2"/>
              <a:buChar char="q"/>
            </a:pPr>
            <a:endParaRPr lang="en-GB" sz="2000" dirty="0">
              <a:solidFill>
                <a:schemeClr val="tx1">
                  <a:lumMod val="50000"/>
                </a:schemeClr>
              </a:solidFill>
            </a:endParaRPr>
          </a:p>
          <a:p>
            <a:pPr marL="358775" indent="-358775" algn="just">
              <a:lnSpc>
                <a:spcPct val="100000"/>
              </a:lnSpc>
              <a:buFont typeface="Wingdings" panose="05000000000000000000" pitchFamily="2" charset="2"/>
              <a:buChar char="q"/>
            </a:pPr>
            <a:r>
              <a:rPr lang="en-US" sz="2000">
                <a:solidFill>
                  <a:schemeClr val="tx1">
                    <a:lumMod val="50000"/>
                  </a:schemeClr>
                </a:solidFill>
              </a:rPr>
              <a:t>Justify </a:t>
            </a:r>
            <a:r>
              <a:rPr lang="en-US" sz="2000" dirty="0">
                <a:solidFill>
                  <a:schemeClr val="tx1">
                    <a:lumMod val="50000"/>
                  </a:schemeClr>
                </a:solidFill>
              </a:rPr>
              <a:t>the complementary with ER-01 if addressing a similar </a:t>
            </a:r>
            <a:r>
              <a:rPr lang="en-US" sz="2000">
                <a:solidFill>
                  <a:schemeClr val="tx1">
                    <a:lumMod val="50000"/>
                  </a:schemeClr>
                </a:solidFill>
              </a:rPr>
              <a:t>research element</a:t>
            </a:r>
            <a:endParaRPr lang="en-US" sz="2000" dirty="0">
              <a:solidFill>
                <a:schemeClr val="tx1">
                  <a:lumMod val="50000"/>
                </a:schemeClr>
              </a:solidFill>
            </a:endParaRPr>
          </a:p>
          <a:p>
            <a:pPr marL="358775" indent="-358775" algn="just">
              <a:lnSpc>
                <a:spcPct val="100000"/>
              </a:lnSpc>
              <a:buFont typeface="Wingdings" panose="05000000000000000000" pitchFamily="2" charset="2"/>
              <a:buChar char="q"/>
            </a:pPr>
            <a:endParaRPr lang="en-US" sz="2000" dirty="0">
              <a:solidFill>
                <a:schemeClr val="tx1">
                  <a:lumMod val="50000"/>
                </a:schemeClr>
              </a:solidFill>
            </a:endParaRPr>
          </a:p>
          <a:p>
            <a:pPr marL="358775" indent="-358775" algn="just">
              <a:lnSpc>
                <a:spcPct val="100000"/>
              </a:lnSpc>
              <a:buFont typeface="Wingdings" panose="05000000000000000000" pitchFamily="2" charset="2"/>
              <a:buChar char="q"/>
            </a:pPr>
            <a:r>
              <a:rPr lang="en-US" sz="2000" dirty="0">
                <a:solidFill>
                  <a:schemeClr val="tx1">
                    <a:lumMod val="50000"/>
                  </a:schemeClr>
                </a:solidFill>
              </a:rPr>
              <a:t>Initial maturity level is TRL0</a:t>
            </a:r>
          </a:p>
          <a:p>
            <a:pPr marL="358775" indent="-358775" algn="just">
              <a:lnSpc>
                <a:spcPct val="100000"/>
              </a:lnSpc>
              <a:buFont typeface="Wingdings" panose="05000000000000000000" pitchFamily="2" charset="2"/>
              <a:buChar char="q"/>
            </a:pPr>
            <a:r>
              <a:rPr lang="en-US" sz="2000" dirty="0">
                <a:solidFill>
                  <a:schemeClr val="tx1">
                    <a:lumMod val="50000"/>
                  </a:schemeClr>
                </a:solidFill>
              </a:rPr>
              <a:t>Minimum target is TRL1</a:t>
            </a:r>
          </a:p>
          <a:p>
            <a:pPr marL="815980" lvl="1" indent="-358775" algn="just">
              <a:lnSpc>
                <a:spcPct val="100000"/>
              </a:lnSpc>
              <a:buFont typeface="Wingdings" panose="05000000000000000000" pitchFamily="2" charset="2"/>
              <a:buChar char="q"/>
            </a:pPr>
            <a:r>
              <a:rPr lang="en-US" sz="1800" dirty="0">
                <a:solidFill>
                  <a:schemeClr val="tx1">
                    <a:lumMod val="50000"/>
                  </a:schemeClr>
                </a:solidFill>
              </a:rPr>
              <a:t>Proposals can target maturity levels higher than TRL1. However, the type of deliverables and content that are required as evidences for successfully achieving higher maturity levels shall be aligned to those expected for applications oriented TRL2 or Industrial Research activities</a:t>
            </a:r>
          </a:p>
          <a:p>
            <a:pPr marL="358775" indent="-358775" algn="just">
              <a:lnSpc>
                <a:spcPct val="100000"/>
              </a:lnSpc>
              <a:buFont typeface="Wingdings" panose="05000000000000000000" pitchFamily="2" charset="2"/>
              <a:buChar char="q"/>
            </a:pPr>
            <a:endParaRPr lang="en-US" sz="2000" dirty="0">
              <a:solidFill>
                <a:schemeClr val="tx1">
                  <a:lumMod val="50000"/>
                </a:schemeClr>
              </a:solidFill>
            </a:endParaRPr>
          </a:p>
          <a:p>
            <a:pPr marL="358775" indent="-358775" algn="just">
              <a:lnSpc>
                <a:spcPct val="100000"/>
              </a:lnSpc>
              <a:buFont typeface="Wingdings" panose="05000000000000000000" pitchFamily="2" charset="2"/>
              <a:buChar char="q"/>
            </a:pPr>
            <a:endParaRPr lang="en-US" sz="2000" dirty="0">
              <a:solidFill>
                <a:schemeClr val="tx1">
                  <a:lumMod val="50000"/>
                </a:schemeClr>
              </a:solidFill>
            </a:endParaRPr>
          </a:p>
          <a:p>
            <a:pPr marL="358775" indent="-358775" algn="just">
              <a:lnSpc>
                <a:spcPct val="100000"/>
              </a:lnSpc>
              <a:buFont typeface="Wingdings" panose="05000000000000000000" pitchFamily="2" charset="2"/>
              <a:buChar char="q"/>
            </a:pPr>
            <a:endParaRPr lang="en-US" sz="2000" dirty="0">
              <a:solidFill>
                <a:schemeClr val="tx1">
                  <a:lumMod val="50000"/>
                </a:schemeClr>
              </a:solidFill>
            </a:endParaRPr>
          </a:p>
          <a:p>
            <a:pPr marL="358775" indent="-358775">
              <a:buFont typeface="Wingdings" panose="05000000000000000000" pitchFamily="2" charset="2"/>
              <a:buChar char="q"/>
            </a:pPr>
            <a:endParaRPr lang="en-GB" dirty="0"/>
          </a:p>
        </p:txBody>
      </p:sp>
      <p:pic>
        <p:nvPicPr>
          <p:cNvPr id="4" name="Picture 3"/>
          <p:cNvPicPr>
            <a:picLocks noChangeAspect="1"/>
          </p:cNvPicPr>
          <p:nvPr/>
        </p:nvPicPr>
        <p:blipFill>
          <a:blip r:embed="rId2"/>
          <a:stretch>
            <a:fillRect/>
          </a:stretch>
        </p:blipFill>
        <p:spPr>
          <a:xfrm>
            <a:off x="9001448" y="1561447"/>
            <a:ext cx="2535172" cy="469476"/>
          </a:xfrm>
          <a:prstGeom prst="rect">
            <a:avLst/>
          </a:prstGeom>
        </p:spPr>
      </p:pic>
      <p:pic>
        <p:nvPicPr>
          <p:cNvPr id="6" name="Picture 5"/>
          <p:cNvPicPr>
            <a:picLocks noChangeAspect="1"/>
          </p:cNvPicPr>
          <p:nvPr/>
        </p:nvPicPr>
        <p:blipFill>
          <a:blip r:embed="rId3"/>
          <a:stretch>
            <a:fillRect/>
          </a:stretch>
        </p:blipFill>
        <p:spPr>
          <a:xfrm>
            <a:off x="9001448" y="2691795"/>
            <a:ext cx="2535172" cy="469476"/>
          </a:xfrm>
          <a:prstGeom prst="rect">
            <a:avLst/>
          </a:prstGeom>
        </p:spPr>
      </p:pic>
      <p:pic>
        <p:nvPicPr>
          <p:cNvPr id="7" name="Picture 6"/>
          <p:cNvPicPr>
            <a:picLocks noChangeAspect="1"/>
          </p:cNvPicPr>
          <p:nvPr/>
        </p:nvPicPr>
        <p:blipFill>
          <a:blip r:embed="rId4"/>
          <a:stretch>
            <a:fillRect/>
          </a:stretch>
        </p:blipFill>
        <p:spPr>
          <a:xfrm>
            <a:off x="9001448" y="3256969"/>
            <a:ext cx="2535172" cy="469476"/>
          </a:xfrm>
          <a:prstGeom prst="rect">
            <a:avLst/>
          </a:prstGeom>
        </p:spPr>
      </p:pic>
      <p:pic>
        <p:nvPicPr>
          <p:cNvPr id="8" name="Picture 7"/>
          <p:cNvPicPr>
            <a:picLocks noChangeAspect="1"/>
          </p:cNvPicPr>
          <p:nvPr/>
        </p:nvPicPr>
        <p:blipFill>
          <a:blip r:embed="rId5"/>
          <a:stretch>
            <a:fillRect/>
          </a:stretch>
        </p:blipFill>
        <p:spPr>
          <a:xfrm>
            <a:off x="9001448" y="3822143"/>
            <a:ext cx="2535172" cy="469476"/>
          </a:xfrm>
          <a:prstGeom prst="rect">
            <a:avLst/>
          </a:prstGeom>
        </p:spPr>
      </p:pic>
      <p:pic>
        <p:nvPicPr>
          <p:cNvPr id="9" name="Picture 8"/>
          <p:cNvPicPr>
            <a:picLocks noChangeAspect="1"/>
          </p:cNvPicPr>
          <p:nvPr/>
        </p:nvPicPr>
        <p:blipFill>
          <a:blip r:embed="rId6"/>
          <a:stretch>
            <a:fillRect/>
          </a:stretch>
        </p:blipFill>
        <p:spPr>
          <a:xfrm>
            <a:off x="9001448" y="4387317"/>
            <a:ext cx="2535172" cy="469476"/>
          </a:xfrm>
          <a:prstGeom prst="rect">
            <a:avLst/>
          </a:prstGeom>
        </p:spPr>
      </p:pic>
      <p:pic>
        <p:nvPicPr>
          <p:cNvPr id="10" name="Picture 9"/>
          <p:cNvPicPr>
            <a:picLocks noChangeAspect="1"/>
          </p:cNvPicPr>
          <p:nvPr/>
        </p:nvPicPr>
        <p:blipFill>
          <a:blip r:embed="rId7"/>
          <a:stretch>
            <a:fillRect/>
          </a:stretch>
        </p:blipFill>
        <p:spPr>
          <a:xfrm>
            <a:off x="9001448" y="4952491"/>
            <a:ext cx="2535172" cy="469476"/>
          </a:xfrm>
          <a:prstGeom prst="rect">
            <a:avLst/>
          </a:prstGeom>
        </p:spPr>
      </p:pic>
      <p:pic>
        <p:nvPicPr>
          <p:cNvPr id="11" name="Picture 10"/>
          <p:cNvPicPr>
            <a:picLocks noChangeAspect="1"/>
          </p:cNvPicPr>
          <p:nvPr/>
        </p:nvPicPr>
        <p:blipFill>
          <a:blip r:embed="rId8"/>
          <a:stretch>
            <a:fillRect/>
          </a:stretch>
        </p:blipFill>
        <p:spPr>
          <a:xfrm>
            <a:off x="9001448" y="5517665"/>
            <a:ext cx="2535172" cy="469476"/>
          </a:xfrm>
          <a:prstGeom prst="rect">
            <a:avLst/>
          </a:prstGeom>
        </p:spPr>
      </p:pic>
      <p:pic>
        <p:nvPicPr>
          <p:cNvPr id="12" name="Picture 11"/>
          <p:cNvPicPr>
            <a:picLocks noChangeAspect="1"/>
          </p:cNvPicPr>
          <p:nvPr/>
        </p:nvPicPr>
        <p:blipFill>
          <a:blip r:embed="rId9"/>
          <a:stretch>
            <a:fillRect/>
          </a:stretch>
        </p:blipFill>
        <p:spPr>
          <a:xfrm>
            <a:off x="9001448" y="6082841"/>
            <a:ext cx="2535172" cy="469476"/>
          </a:xfrm>
          <a:prstGeom prst="rect">
            <a:avLst/>
          </a:prstGeom>
        </p:spPr>
      </p:pic>
      <p:sp>
        <p:nvSpPr>
          <p:cNvPr id="13" name="TextBox 12"/>
          <p:cNvSpPr txBox="1"/>
          <p:nvPr/>
        </p:nvSpPr>
        <p:spPr>
          <a:xfrm>
            <a:off x="8998220" y="1099003"/>
            <a:ext cx="1212579" cy="369332"/>
          </a:xfrm>
          <a:prstGeom prst="rect">
            <a:avLst/>
          </a:prstGeom>
          <a:noFill/>
          <a:ln>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002F6E"/>
                </a:solidFill>
                <a:latin typeface="Calibri" panose="020F0502020204030204"/>
              </a:rPr>
              <a:t>9</a:t>
            </a:r>
            <a:r>
              <a:rPr kumimoji="0" lang="en-GB" sz="1800" b="0" i="0" u="none" strike="noStrike" kern="1200" cap="none" spc="0" normalizeH="0" baseline="0" noProof="0" dirty="0" smtClean="0">
                <a:ln>
                  <a:noFill/>
                </a:ln>
                <a:solidFill>
                  <a:srgbClr val="002F6E"/>
                </a:solidFill>
                <a:effectLst/>
                <a:uLnTx/>
                <a:uFillTx/>
                <a:latin typeface="Calibri" panose="020F0502020204030204"/>
                <a:ea typeface="+mn-ea"/>
                <a:cs typeface="+mn-cs"/>
              </a:rPr>
              <a:t> TOPICS</a:t>
            </a:r>
            <a:endParaRPr kumimoji="0" lang="en-GB" sz="18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pic>
        <p:nvPicPr>
          <p:cNvPr id="15" name="Picture 14"/>
          <p:cNvPicPr>
            <a:picLocks noChangeAspect="1"/>
          </p:cNvPicPr>
          <p:nvPr/>
        </p:nvPicPr>
        <p:blipFill>
          <a:blip r:embed="rId10"/>
          <a:stretch>
            <a:fillRect/>
          </a:stretch>
        </p:blipFill>
        <p:spPr>
          <a:xfrm>
            <a:off x="9001448" y="2126621"/>
            <a:ext cx="2535172" cy="469476"/>
          </a:xfrm>
          <a:prstGeom prst="rect">
            <a:avLst/>
          </a:prstGeom>
        </p:spPr>
      </p:pic>
    </p:spTree>
    <p:extLst>
      <p:ext uri="{BB962C8B-B14F-4D97-AF65-F5344CB8AC3E}">
        <p14:creationId xmlns:p14="http://schemas.microsoft.com/office/powerpoint/2010/main" val="2499863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816646" y="1046044"/>
            <a:ext cx="2898322" cy="55670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fontScale="90000"/>
          </a:bodyPr>
          <a:lstStyle/>
          <a:p>
            <a:r>
              <a:rPr lang="en-GB" dirty="0"/>
              <a:t>WA 2 ATM application-oriented research</a:t>
            </a:r>
          </a:p>
        </p:txBody>
      </p:sp>
      <p:sp>
        <p:nvSpPr>
          <p:cNvPr id="3" name="Content Placeholder 2"/>
          <p:cNvSpPr>
            <a:spLocks noGrp="1"/>
          </p:cNvSpPr>
          <p:nvPr>
            <p:ph idx="1"/>
          </p:nvPr>
        </p:nvSpPr>
        <p:spPr>
          <a:xfrm>
            <a:off x="546033" y="1099003"/>
            <a:ext cx="8037961" cy="5514068"/>
          </a:xfrm>
        </p:spPr>
        <p:txBody>
          <a:bodyPr>
            <a:normAutofit/>
          </a:bodyPr>
          <a:lstStyle/>
          <a:p>
            <a:pPr marL="358775" indent="-358775" algn="just">
              <a:lnSpc>
                <a:spcPct val="100000"/>
              </a:lnSpc>
              <a:buFont typeface="Wingdings" panose="05000000000000000000" pitchFamily="2" charset="2"/>
              <a:buChar char="q"/>
            </a:pPr>
            <a:endParaRPr lang="en-GB" sz="2000" dirty="0">
              <a:solidFill>
                <a:schemeClr val="tx1">
                  <a:lumMod val="50000"/>
                </a:schemeClr>
              </a:solidFill>
            </a:endParaRPr>
          </a:p>
          <a:p>
            <a:pPr marL="358775" indent="-358775" algn="just">
              <a:lnSpc>
                <a:spcPct val="100000"/>
              </a:lnSpc>
              <a:buFont typeface="Wingdings" panose="05000000000000000000" pitchFamily="2" charset="2"/>
              <a:buChar char="q"/>
            </a:pPr>
            <a:r>
              <a:rPr lang="en-GB" sz="2000" dirty="0">
                <a:solidFill>
                  <a:schemeClr val="tx1">
                    <a:lumMod val="50000"/>
                  </a:schemeClr>
                </a:solidFill>
              </a:rPr>
              <a:t>Comprises the research aiming at bridging the results of ATM application-oriented research with the higher maturity ATM research performed as part of S3JU Industrial Research activities, and providing the necessary scientific support to ATM change. </a:t>
            </a:r>
          </a:p>
          <a:p>
            <a:pPr marL="358775" indent="-358775" algn="just">
              <a:lnSpc>
                <a:spcPct val="100000"/>
              </a:lnSpc>
              <a:buFont typeface="Wingdings" panose="05000000000000000000" pitchFamily="2" charset="2"/>
              <a:buChar char="q"/>
            </a:pPr>
            <a:endParaRPr lang="en-GB" sz="2000" dirty="0">
              <a:solidFill>
                <a:schemeClr val="tx1">
                  <a:lumMod val="50000"/>
                </a:schemeClr>
              </a:solidFill>
            </a:endParaRPr>
          </a:p>
          <a:p>
            <a:pPr marL="358775" indent="-358775" algn="just">
              <a:lnSpc>
                <a:spcPct val="100000"/>
              </a:lnSpc>
              <a:buFont typeface="Wingdings" panose="05000000000000000000" pitchFamily="2" charset="2"/>
              <a:buChar char="q"/>
            </a:pPr>
            <a:r>
              <a:rPr lang="en-US" sz="2000">
                <a:solidFill>
                  <a:schemeClr val="tx1">
                    <a:lumMod val="50000"/>
                  </a:schemeClr>
                </a:solidFill>
              </a:rPr>
              <a:t>The </a:t>
            </a:r>
            <a:r>
              <a:rPr lang="en-US" sz="2000" dirty="0">
                <a:solidFill>
                  <a:schemeClr val="tx1">
                    <a:lumMod val="50000"/>
                  </a:schemeClr>
                </a:solidFill>
              </a:rPr>
              <a:t>list of research elements is </a:t>
            </a:r>
            <a:r>
              <a:rPr lang="en-US" sz="2000" b="1" dirty="0">
                <a:solidFill>
                  <a:schemeClr val="tx1">
                    <a:lumMod val="50000"/>
                  </a:schemeClr>
                </a:solidFill>
              </a:rPr>
              <a:t>not prescriptive</a:t>
            </a:r>
            <a:r>
              <a:rPr lang="en-US" sz="2000" dirty="0">
                <a:solidFill>
                  <a:schemeClr val="tx1">
                    <a:lumMod val="50000"/>
                  </a:schemeClr>
                </a:solidFill>
              </a:rPr>
              <a:t>:</a:t>
            </a:r>
          </a:p>
          <a:p>
            <a:pPr marL="815980" lvl="1" indent="-358775" algn="just">
              <a:lnSpc>
                <a:spcPct val="100000"/>
              </a:lnSpc>
              <a:buFont typeface="Wingdings" panose="05000000000000000000" pitchFamily="2" charset="2"/>
              <a:buChar char="q"/>
            </a:pPr>
            <a:r>
              <a:rPr lang="en-US" sz="1800" dirty="0">
                <a:solidFill>
                  <a:schemeClr val="tx1">
                    <a:lumMod val="50000"/>
                  </a:schemeClr>
                </a:solidFill>
              </a:rPr>
              <a:t>Proposals </a:t>
            </a:r>
            <a:r>
              <a:rPr lang="en-GB" sz="1800" dirty="0">
                <a:solidFill>
                  <a:schemeClr val="tx1">
                    <a:lumMod val="50000"/>
                  </a:schemeClr>
                </a:solidFill>
              </a:rPr>
              <a:t>can address additional research elements (not listed in the call) including </a:t>
            </a:r>
            <a:r>
              <a:rPr lang="en-US" sz="1800" dirty="0">
                <a:solidFill>
                  <a:schemeClr val="tx1">
                    <a:lumMod val="50000"/>
                  </a:schemeClr>
                </a:solidFill>
              </a:rPr>
              <a:t>adequate background and justification to ensure clear traceability with the SRIA </a:t>
            </a:r>
            <a:r>
              <a:rPr lang="en-US" sz="1800">
                <a:solidFill>
                  <a:schemeClr val="tx1">
                    <a:lumMod val="50000"/>
                  </a:schemeClr>
                </a:solidFill>
              </a:rPr>
              <a:t>R&amp;I needs</a:t>
            </a:r>
            <a:endParaRPr lang="en-US" sz="1800" dirty="0">
              <a:solidFill>
                <a:schemeClr val="tx1">
                  <a:lumMod val="50000"/>
                </a:schemeClr>
              </a:solidFill>
            </a:endParaRPr>
          </a:p>
          <a:p>
            <a:pPr marL="815980" lvl="1" indent="-358775" algn="just">
              <a:lnSpc>
                <a:spcPct val="100000"/>
              </a:lnSpc>
              <a:buFont typeface="Wingdings" panose="05000000000000000000" pitchFamily="2" charset="2"/>
              <a:buChar char="q"/>
            </a:pPr>
            <a:endParaRPr lang="en-GB" sz="1800" dirty="0">
              <a:solidFill>
                <a:schemeClr val="tx1">
                  <a:lumMod val="50000"/>
                </a:schemeClr>
              </a:solidFill>
            </a:endParaRPr>
          </a:p>
          <a:p>
            <a:pPr marL="358775" indent="-358775" algn="just">
              <a:lnSpc>
                <a:spcPct val="100000"/>
              </a:lnSpc>
              <a:buFont typeface="Wingdings" panose="05000000000000000000" pitchFamily="2" charset="2"/>
              <a:buChar char="q"/>
            </a:pPr>
            <a:r>
              <a:rPr lang="en-GB" sz="2000">
                <a:solidFill>
                  <a:schemeClr val="tx1">
                    <a:lumMod val="50000"/>
                  </a:schemeClr>
                </a:solidFill>
              </a:rPr>
              <a:t>Proposals </a:t>
            </a:r>
            <a:r>
              <a:rPr lang="en-GB" sz="2000" dirty="0">
                <a:solidFill>
                  <a:schemeClr val="tx1">
                    <a:lumMod val="50000"/>
                  </a:schemeClr>
                </a:solidFill>
              </a:rPr>
              <a:t>are not requested to address all </a:t>
            </a:r>
            <a:r>
              <a:rPr lang="en-GB" sz="2000" b="1" dirty="0">
                <a:solidFill>
                  <a:schemeClr val="tx1">
                    <a:lumMod val="50000"/>
                  </a:schemeClr>
                </a:solidFill>
              </a:rPr>
              <a:t>expected outcomes </a:t>
            </a:r>
            <a:r>
              <a:rPr lang="en-GB" sz="2000" dirty="0">
                <a:solidFill>
                  <a:schemeClr val="tx1">
                    <a:lumMod val="50000"/>
                  </a:schemeClr>
                </a:solidFill>
              </a:rPr>
              <a:t>under each topic:</a:t>
            </a:r>
          </a:p>
          <a:p>
            <a:pPr marL="815980" lvl="1" indent="-358775" algn="just">
              <a:lnSpc>
                <a:spcPct val="100000"/>
              </a:lnSpc>
              <a:buFont typeface="Wingdings" panose="05000000000000000000" pitchFamily="2" charset="2"/>
              <a:buChar char="q"/>
            </a:pPr>
            <a:r>
              <a:rPr lang="en-GB" sz="1800" dirty="0">
                <a:solidFill>
                  <a:schemeClr val="tx1">
                    <a:lumMod val="50000"/>
                  </a:schemeClr>
                </a:solidFill>
              </a:rPr>
              <a:t>Provide solid arguments on how the proposed research will contribute </a:t>
            </a:r>
            <a:r>
              <a:rPr lang="en-GB" sz="1800">
                <a:solidFill>
                  <a:schemeClr val="tx1">
                    <a:lumMod val="50000"/>
                  </a:schemeClr>
                </a:solidFill>
              </a:rPr>
              <a:t>to </a:t>
            </a:r>
            <a:r>
              <a:rPr lang="en-GB" sz="1800" dirty="0">
                <a:solidFill>
                  <a:schemeClr val="tx1">
                    <a:lumMod val="50000"/>
                  </a:schemeClr>
                </a:solidFill>
              </a:rPr>
              <a:t>improve</a:t>
            </a:r>
            <a:r>
              <a:rPr lang="en-GB" sz="1800">
                <a:solidFill>
                  <a:schemeClr val="tx1">
                    <a:lumMod val="50000"/>
                  </a:schemeClr>
                </a:solidFill>
              </a:rPr>
              <a:t> </a:t>
            </a:r>
            <a:r>
              <a:rPr lang="en-GB" sz="1800" dirty="0">
                <a:solidFill>
                  <a:schemeClr val="tx1">
                    <a:lumMod val="50000"/>
                  </a:schemeClr>
                </a:solidFill>
              </a:rPr>
              <a:t>ATM </a:t>
            </a:r>
            <a:r>
              <a:rPr lang="en-GB" sz="1800">
                <a:solidFill>
                  <a:schemeClr val="tx1">
                    <a:lumMod val="50000"/>
                  </a:schemeClr>
                </a:solidFill>
              </a:rPr>
              <a:t>performance (qualitative </a:t>
            </a:r>
            <a:r>
              <a:rPr lang="en-GB" sz="1800" dirty="0">
                <a:solidFill>
                  <a:schemeClr val="tx1">
                    <a:lumMod val="50000"/>
                  </a:schemeClr>
                </a:solidFill>
              </a:rPr>
              <a:t>and if possible </a:t>
            </a:r>
            <a:r>
              <a:rPr lang="en-GB" sz="1800">
                <a:solidFill>
                  <a:schemeClr val="tx1">
                    <a:lumMod val="50000"/>
                  </a:schemeClr>
                </a:solidFill>
              </a:rPr>
              <a:t>quantitative)</a:t>
            </a:r>
            <a:endParaRPr lang="en-US" sz="2000" dirty="0">
              <a:solidFill>
                <a:schemeClr val="tx1">
                  <a:lumMod val="50000"/>
                </a:schemeClr>
              </a:solidFill>
            </a:endParaRPr>
          </a:p>
          <a:p>
            <a:pPr marL="358775" indent="-358775" algn="just">
              <a:lnSpc>
                <a:spcPct val="100000"/>
              </a:lnSpc>
              <a:buFont typeface="Wingdings" panose="05000000000000000000" pitchFamily="2" charset="2"/>
              <a:buChar char="q"/>
            </a:pPr>
            <a:endParaRPr lang="en-US" sz="2000" dirty="0">
              <a:solidFill>
                <a:schemeClr val="tx1">
                  <a:lumMod val="50000"/>
                </a:schemeClr>
              </a:solidFill>
            </a:endParaRPr>
          </a:p>
          <a:p>
            <a:pPr marL="358775" indent="-358775" algn="just">
              <a:lnSpc>
                <a:spcPct val="100000"/>
              </a:lnSpc>
              <a:buFont typeface="Wingdings" panose="05000000000000000000" pitchFamily="2" charset="2"/>
              <a:buChar char="q"/>
            </a:pPr>
            <a:endParaRPr lang="en-US" sz="2000" dirty="0">
              <a:solidFill>
                <a:schemeClr val="tx1">
                  <a:lumMod val="50000"/>
                </a:schemeClr>
              </a:solidFill>
            </a:endParaRPr>
          </a:p>
          <a:p>
            <a:pPr marL="358775" indent="-358775" algn="just">
              <a:lnSpc>
                <a:spcPct val="100000"/>
              </a:lnSpc>
              <a:buFont typeface="Wingdings" panose="05000000000000000000" pitchFamily="2" charset="2"/>
              <a:buChar char="q"/>
            </a:pPr>
            <a:endParaRPr lang="en-US" sz="2000" dirty="0">
              <a:solidFill>
                <a:schemeClr val="tx1">
                  <a:lumMod val="50000"/>
                </a:schemeClr>
              </a:solidFill>
            </a:endParaRPr>
          </a:p>
          <a:p>
            <a:pPr marL="358775" indent="-358775" algn="just">
              <a:lnSpc>
                <a:spcPct val="100000"/>
              </a:lnSpc>
              <a:buFont typeface="Wingdings" panose="05000000000000000000" pitchFamily="2" charset="2"/>
              <a:buChar char="q"/>
            </a:pPr>
            <a:endParaRPr lang="en-US" sz="2000" dirty="0">
              <a:solidFill>
                <a:schemeClr val="tx1">
                  <a:lumMod val="50000"/>
                </a:schemeClr>
              </a:solidFill>
            </a:endParaRPr>
          </a:p>
          <a:p>
            <a:pPr marL="358775" indent="-358775" algn="just">
              <a:lnSpc>
                <a:spcPct val="100000"/>
              </a:lnSpc>
              <a:buFont typeface="Wingdings" panose="05000000000000000000" pitchFamily="2" charset="2"/>
              <a:buChar char="q"/>
            </a:pPr>
            <a:endParaRPr lang="en-US" sz="2000" dirty="0">
              <a:solidFill>
                <a:schemeClr val="tx1">
                  <a:lumMod val="50000"/>
                </a:schemeClr>
              </a:solidFill>
            </a:endParaRPr>
          </a:p>
          <a:p>
            <a:pPr marL="358775" indent="-358775">
              <a:buFont typeface="Wingdings" panose="05000000000000000000" pitchFamily="2" charset="2"/>
              <a:buChar char="q"/>
            </a:pPr>
            <a:endParaRPr lang="en-GB" dirty="0"/>
          </a:p>
        </p:txBody>
      </p:sp>
      <p:pic>
        <p:nvPicPr>
          <p:cNvPr id="4" name="Picture 3"/>
          <p:cNvPicPr>
            <a:picLocks noChangeAspect="1"/>
          </p:cNvPicPr>
          <p:nvPr/>
        </p:nvPicPr>
        <p:blipFill>
          <a:blip r:embed="rId2"/>
          <a:stretch>
            <a:fillRect/>
          </a:stretch>
        </p:blipFill>
        <p:spPr>
          <a:xfrm>
            <a:off x="8998220" y="1654559"/>
            <a:ext cx="2535172" cy="469476"/>
          </a:xfrm>
          <a:prstGeom prst="rect">
            <a:avLst/>
          </a:prstGeom>
        </p:spPr>
      </p:pic>
      <p:pic>
        <p:nvPicPr>
          <p:cNvPr id="10" name="Picture 9"/>
          <p:cNvPicPr>
            <a:picLocks noChangeAspect="1"/>
          </p:cNvPicPr>
          <p:nvPr/>
        </p:nvPicPr>
        <p:blipFill>
          <a:blip r:embed="rId3"/>
          <a:stretch>
            <a:fillRect/>
          </a:stretch>
        </p:blipFill>
        <p:spPr>
          <a:xfrm>
            <a:off x="8998221" y="4711241"/>
            <a:ext cx="2535172" cy="469476"/>
          </a:xfrm>
          <a:prstGeom prst="rect">
            <a:avLst/>
          </a:prstGeom>
        </p:spPr>
      </p:pic>
      <p:pic>
        <p:nvPicPr>
          <p:cNvPr id="11" name="Picture 10"/>
          <p:cNvPicPr>
            <a:picLocks noChangeAspect="1"/>
          </p:cNvPicPr>
          <p:nvPr/>
        </p:nvPicPr>
        <p:blipFill>
          <a:blip r:embed="rId4"/>
          <a:stretch>
            <a:fillRect/>
          </a:stretch>
        </p:blipFill>
        <p:spPr>
          <a:xfrm>
            <a:off x="8998221" y="5343703"/>
            <a:ext cx="2535172" cy="469476"/>
          </a:xfrm>
          <a:prstGeom prst="rect">
            <a:avLst/>
          </a:prstGeom>
        </p:spPr>
      </p:pic>
      <p:sp>
        <p:nvSpPr>
          <p:cNvPr id="13" name="TextBox 12"/>
          <p:cNvSpPr txBox="1"/>
          <p:nvPr/>
        </p:nvSpPr>
        <p:spPr>
          <a:xfrm>
            <a:off x="8998220" y="1099003"/>
            <a:ext cx="1227819" cy="369332"/>
          </a:xfrm>
          <a:prstGeom prst="rect">
            <a:avLst/>
          </a:prstGeom>
          <a:noFill/>
          <a:ln>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2F6E"/>
                </a:solidFill>
                <a:effectLst/>
                <a:uLnTx/>
                <a:uFillTx/>
                <a:latin typeface="Calibri" panose="020F0502020204030204"/>
                <a:ea typeface="+mn-ea"/>
                <a:cs typeface="+mn-cs"/>
              </a:rPr>
              <a:t>4 TOPICS</a:t>
            </a:r>
            <a:endParaRPr kumimoji="0" lang="en-GB" sz="18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pic>
        <p:nvPicPr>
          <p:cNvPr id="15" name="Picture 14"/>
          <p:cNvPicPr>
            <a:picLocks noChangeAspect="1"/>
          </p:cNvPicPr>
          <p:nvPr/>
        </p:nvPicPr>
        <p:blipFill>
          <a:blip r:embed="rId5"/>
          <a:stretch>
            <a:fillRect/>
          </a:stretch>
        </p:blipFill>
        <p:spPr>
          <a:xfrm>
            <a:off x="8993433" y="2217147"/>
            <a:ext cx="2535172" cy="469476"/>
          </a:xfrm>
          <a:prstGeom prst="rect">
            <a:avLst/>
          </a:prstGeom>
        </p:spPr>
      </p:pic>
    </p:spTree>
    <p:extLst>
      <p:ext uri="{BB962C8B-B14F-4D97-AF65-F5344CB8AC3E}">
        <p14:creationId xmlns:p14="http://schemas.microsoft.com/office/powerpoint/2010/main" val="768289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816646" y="1046044"/>
            <a:ext cx="2898322" cy="55670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fontScale="90000"/>
          </a:bodyPr>
          <a:lstStyle/>
          <a:p>
            <a:r>
              <a:rPr lang="en-GB" dirty="0"/>
              <a:t>WA 2 ATM application-oriented research</a:t>
            </a:r>
          </a:p>
        </p:txBody>
      </p:sp>
      <p:sp>
        <p:nvSpPr>
          <p:cNvPr id="3" name="Content Placeholder 2"/>
          <p:cNvSpPr>
            <a:spLocks noGrp="1"/>
          </p:cNvSpPr>
          <p:nvPr>
            <p:ph idx="1"/>
          </p:nvPr>
        </p:nvSpPr>
        <p:spPr>
          <a:xfrm>
            <a:off x="546033" y="1099003"/>
            <a:ext cx="8037961" cy="5514068"/>
          </a:xfrm>
        </p:spPr>
        <p:txBody>
          <a:bodyPr>
            <a:normAutofit/>
          </a:bodyPr>
          <a:lstStyle/>
          <a:p>
            <a:pPr marL="0" indent="0" algn="just">
              <a:lnSpc>
                <a:spcPct val="100000"/>
              </a:lnSpc>
              <a:buNone/>
            </a:pPr>
            <a:r>
              <a:rPr lang="en-GB" sz="2000" dirty="0">
                <a:solidFill>
                  <a:schemeClr val="tx1">
                    <a:lumMod val="50000"/>
                  </a:schemeClr>
                </a:solidFill>
              </a:rPr>
              <a:t> </a:t>
            </a:r>
          </a:p>
          <a:p>
            <a:pPr marL="358775" indent="-358775" algn="just">
              <a:lnSpc>
                <a:spcPct val="100000"/>
              </a:lnSpc>
              <a:buFont typeface="Wingdings" panose="05000000000000000000" pitchFamily="2" charset="2"/>
              <a:buChar char="q"/>
            </a:pPr>
            <a:r>
              <a:rPr lang="en-GB" sz="2000" dirty="0">
                <a:solidFill>
                  <a:schemeClr val="tx1">
                    <a:lumMod val="50000"/>
                  </a:schemeClr>
                </a:solidFill>
              </a:rPr>
              <a:t>Proposals shall demonstrate a sound knowledge of the state-of-the-art on current operations and relevant previous R&amp;I work (both in and outside of SESAR) and demonstrate their innovation </a:t>
            </a:r>
            <a:r>
              <a:rPr lang="en-GB" sz="2000">
                <a:solidFill>
                  <a:schemeClr val="tx1">
                    <a:lumMod val="50000"/>
                  </a:schemeClr>
                </a:solidFill>
              </a:rPr>
              <a:t>potential </a:t>
            </a:r>
            <a:endParaRPr lang="en-GB" sz="2000" dirty="0">
              <a:solidFill>
                <a:schemeClr val="tx1">
                  <a:lumMod val="50000"/>
                </a:schemeClr>
              </a:solidFill>
            </a:endParaRPr>
          </a:p>
          <a:p>
            <a:pPr marL="358775" indent="-358775" algn="just">
              <a:lnSpc>
                <a:spcPct val="100000"/>
              </a:lnSpc>
              <a:buFont typeface="Wingdings" panose="05000000000000000000" pitchFamily="2" charset="2"/>
              <a:buChar char="q"/>
            </a:pPr>
            <a:endParaRPr lang="en-US" sz="2000" dirty="0">
              <a:solidFill>
                <a:schemeClr val="tx1">
                  <a:lumMod val="50000"/>
                </a:schemeClr>
              </a:solidFill>
            </a:endParaRPr>
          </a:p>
          <a:p>
            <a:pPr marL="358775" indent="-358775" algn="just">
              <a:lnSpc>
                <a:spcPct val="100000"/>
              </a:lnSpc>
              <a:buFont typeface="Wingdings" panose="05000000000000000000" pitchFamily="2" charset="2"/>
              <a:buChar char="q"/>
            </a:pPr>
            <a:r>
              <a:rPr lang="en-US" sz="2000">
                <a:solidFill>
                  <a:schemeClr val="tx1">
                    <a:lumMod val="50000"/>
                  </a:schemeClr>
                </a:solidFill>
              </a:rPr>
              <a:t>Justify </a:t>
            </a:r>
            <a:r>
              <a:rPr lang="en-US" sz="2000" dirty="0">
                <a:solidFill>
                  <a:schemeClr val="tx1">
                    <a:lumMod val="50000"/>
                  </a:schemeClr>
                </a:solidFill>
              </a:rPr>
              <a:t>the complementary with ER-01 if addressing a similar </a:t>
            </a:r>
            <a:r>
              <a:rPr lang="en-US" sz="2000">
                <a:solidFill>
                  <a:schemeClr val="tx1">
                    <a:lumMod val="50000"/>
                  </a:schemeClr>
                </a:solidFill>
              </a:rPr>
              <a:t>research element</a:t>
            </a:r>
          </a:p>
          <a:p>
            <a:pPr marL="358775" indent="-358775" algn="just">
              <a:lnSpc>
                <a:spcPct val="100000"/>
              </a:lnSpc>
              <a:buFont typeface="Wingdings" panose="05000000000000000000" pitchFamily="2" charset="2"/>
              <a:buChar char="q"/>
            </a:pPr>
            <a:endParaRPr lang="en-US" sz="2000" dirty="0">
              <a:solidFill>
                <a:schemeClr val="tx1">
                  <a:lumMod val="50000"/>
                </a:schemeClr>
              </a:solidFill>
            </a:endParaRPr>
          </a:p>
          <a:p>
            <a:pPr marL="358775" indent="-358775" algn="just">
              <a:lnSpc>
                <a:spcPct val="100000"/>
              </a:lnSpc>
              <a:buFont typeface="Wingdings" panose="05000000000000000000" pitchFamily="2" charset="2"/>
              <a:buChar char="q"/>
            </a:pPr>
            <a:r>
              <a:rPr lang="en-US" sz="2000" dirty="0">
                <a:solidFill>
                  <a:schemeClr val="tx1">
                    <a:lumMod val="50000"/>
                  </a:schemeClr>
                </a:solidFill>
              </a:rPr>
              <a:t>Initial maturity level is TRL1</a:t>
            </a:r>
          </a:p>
          <a:p>
            <a:pPr marL="358775" indent="-358775" algn="just">
              <a:lnSpc>
                <a:spcPct val="100000"/>
              </a:lnSpc>
              <a:buFont typeface="Wingdings" panose="05000000000000000000" pitchFamily="2" charset="2"/>
              <a:buChar char="q"/>
            </a:pPr>
            <a:r>
              <a:rPr lang="en-US" sz="2000" dirty="0">
                <a:solidFill>
                  <a:schemeClr val="tx1">
                    <a:lumMod val="50000"/>
                  </a:schemeClr>
                </a:solidFill>
              </a:rPr>
              <a:t>Minimum target is TRL2</a:t>
            </a:r>
          </a:p>
          <a:p>
            <a:pPr marL="815980" lvl="1" indent="-358775" algn="just">
              <a:lnSpc>
                <a:spcPct val="100000"/>
              </a:lnSpc>
              <a:buFont typeface="Wingdings" panose="05000000000000000000" pitchFamily="2" charset="2"/>
              <a:buChar char="q"/>
            </a:pPr>
            <a:r>
              <a:rPr lang="en-US" sz="1800" dirty="0">
                <a:solidFill>
                  <a:schemeClr val="tx1">
                    <a:lumMod val="50000"/>
                  </a:schemeClr>
                </a:solidFill>
              </a:rPr>
              <a:t>Proposals can target maturity levels higher than TRL2. However, the type of deliverables and content that are required as evidences for successfully achieving higher maturity levels shall be aligned to those expected for Industrial Research activities</a:t>
            </a:r>
          </a:p>
          <a:p>
            <a:pPr marL="0" indent="0" algn="just">
              <a:lnSpc>
                <a:spcPct val="100000"/>
              </a:lnSpc>
              <a:buNone/>
            </a:pPr>
            <a:endParaRPr lang="en-US" sz="2000" dirty="0">
              <a:solidFill>
                <a:schemeClr val="tx1">
                  <a:lumMod val="50000"/>
                </a:schemeClr>
              </a:solidFill>
            </a:endParaRPr>
          </a:p>
          <a:p>
            <a:pPr marL="358775" indent="-358775" algn="just">
              <a:lnSpc>
                <a:spcPct val="100000"/>
              </a:lnSpc>
              <a:buFont typeface="Wingdings" panose="05000000000000000000" pitchFamily="2" charset="2"/>
              <a:buChar char="q"/>
            </a:pPr>
            <a:endParaRPr lang="en-US" sz="2000" dirty="0">
              <a:solidFill>
                <a:schemeClr val="tx1">
                  <a:lumMod val="50000"/>
                </a:schemeClr>
              </a:solidFill>
            </a:endParaRPr>
          </a:p>
          <a:p>
            <a:pPr marL="358775" indent="-358775" algn="just">
              <a:lnSpc>
                <a:spcPct val="100000"/>
              </a:lnSpc>
              <a:buFont typeface="Wingdings" panose="05000000000000000000" pitchFamily="2" charset="2"/>
              <a:buChar char="q"/>
            </a:pPr>
            <a:endParaRPr lang="en-US" sz="2000" dirty="0">
              <a:solidFill>
                <a:schemeClr val="tx1">
                  <a:lumMod val="50000"/>
                </a:schemeClr>
              </a:solidFill>
            </a:endParaRPr>
          </a:p>
          <a:p>
            <a:pPr marL="358775" indent="-358775" algn="just">
              <a:lnSpc>
                <a:spcPct val="100000"/>
              </a:lnSpc>
              <a:buFont typeface="Wingdings" panose="05000000000000000000" pitchFamily="2" charset="2"/>
              <a:buChar char="q"/>
            </a:pPr>
            <a:endParaRPr lang="en-US" sz="2000" dirty="0">
              <a:solidFill>
                <a:schemeClr val="tx1">
                  <a:lumMod val="50000"/>
                </a:schemeClr>
              </a:solidFill>
            </a:endParaRPr>
          </a:p>
          <a:p>
            <a:pPr marL="358775" indent="-358775" algn="just">
              <a:lnSpc>
                <a:spcPct val="100000"/>
              </a:lnSpc>
              <a:buFont typeface="Wingdings" panose="05000000000000000000" pitchFamily="2" charset="2"/>
              <a:buChar char="q"/>
            </a:pPr>
            <a:endParaRPr lang="en-US" sz="2000" dirty="0">
              <a:solidFill>
                <a:schemeClr val="tx1">
                  <a:lumMod val="50000"/>
                </a:schemeClr>
              </a:solidFill>
            </a:endParaRPr>
          </a:p>
          <a:p>
            <a:pPr marL="358775" indent="-358775" algn="just">
              <a:lnSpc>
                <a:spcPct val="100000"/>
              </a:lnSpc>
              <a:buFont typeface="Wingdings" panose="05000000000000000000" pitchFamily="2" charset="2"/>
              <a:buChar char="q"/>
            </a:pPr>
            <a:endParaRPr lang="en-US" sz="2000" dirty="0">
              <a:solidFill>
                <a:schemeClr val="tx1">
                  <a:lumMod val="50000"/>
                </a:schemeClr>
              </a:solidFill>
            </a:endParaRPr>
          </a:p>
          <a:p>
            <a:pPr marL="358775" indent="-358775">
              <a:buFont typeface="Wingdings" panose="05000000000000000000" pitchFamily="2" charset="2"/>
              <a:buChar char="q"/>
            </a:pPr>
            <a:endParaRPr lang="en-GB" dirty="0"/>
          </a:p>
        </p:txBody>
      </p:sp>
      <p:pic>
        <p:nvPicPr>
          <p:cNvPr id="4" name="Picture 3"/>
          <p:cNvPicPr>
            <a:picLocks noChangeAspect="1"/>
          </p:cNvPicPr>
          <p:nvPr/>
        </p:nvPicPr>
        <p:blipFill>
          <a:blip r:embed="rId2"/>
          <a:stretch>
            <a:fillRect/>
          </a:stretch>
        </p:blipFill>
        <p:spPr>
          <a:xfrm>
            <a:off x="8998220" y="1654559"/>
            <a:ext cx="2535172" cy="469476"/>
          </a:xfrm>
          <a:prstGeom prst="rect">
            <a:avLst/>
          </a:prstGeom>
        </p:spPr>
      </p:pic>
      <p:pic>
        <p:nvPicPr>
          <p:cNvPr id="10" name="Picture 9"/>
          <p:cNvPicPr>
            <a:picLocks noChangeAspect="1"/>
          </p:cNvPicPr>
          <p:nvPr/>
        </p:nvPicPr>
        <p:blipFill>
          <a:blip r:embed="rId3"/>
          <a:stretch>
            <a:fillRect/>
          </a:stretch>
        </p:blipFill>
        <p:spPr>
          <a:xfrm>
            <a:off x="8998221" y="4711241"/>
            <a:ext cx="2535172" cy="469476"/>
          </a:xfrm>
          <a:prstGeom prst="rect">
            <a:avLst/>
          </a:prstGeom>
        </p:spPr>
      </p:pic>
      <p:pic>
        <p:nvPicPr>
          <p:cNvPr id="11" name="Picture 10"/>
          <p:cNvPicPr>
            <a:picLocks noChangeAspect="1"/>
          </p:cNvPicPr>
          <p:nvPr/>
        </p:nvPicPr>
        <p:blipFill>
          <a:blip r:embed="rId4"/>
          <a:stretch>
            <a:fillRect/>
          </a:stretch>
        </p:blipFill>
        <p:spPr>
          <a:xfrm>
            <a:off x="8998221" y="5343703"/>
            <a:ext cx="2535172" cy="469476"/>
          </a:xfrm>
          <a:prstGeom prst="rect">
            <a:avLst/>
          </a:prstGeom>
        </p:spPr>
      </p:pic>
      <p:sp>
        <p:nvSpPr>
          <p:cNvPr id="13" name="TextBox 12"/>
          <p:cNvSpPr txBox="1"/>
          <p:nvPr/>
        </p:nvSpPr>
        <p:spPr>
          <a:xfrm>
            <a:off x="8998220" y="1099003"/>
            <a:ext cx="1227819" cy="369332"/>
          </a:xfrm>
          <a:prstGeom prst="rect">
            <a:avLst/>
          </a:prstGeom>
          <a:noFill/>
          <a:ln>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2F6E"/>
                </a:solidFill>
                <a:effectLst/>
                <a:uLnTx/>
                <a:uFillTx/>
                <a:latin typeface="Calibri" panose="020F0502020204030204"/>
                <a:ea typeface="+mn-ea"/>
                <a:cs typeface="+mn-cs"/>
              </a:rPr>
              <a:t>4 TOPICS</a:t>
            </a:r>
            <a:endParaRPr kumimoji="0" lang="en-GB" sz="18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pic>
        <p:nvPicPr>
          <p:cNvPr id="15" name="Picture 14"/>
          <p:cNvPicPr>
            <a:picLocks noChangeAspect="1"/>
          </p:cNvPicPr>
          <p:nvPr/>
        </p:nvPicPr>
        <p:blipFill>
          <a:blip r:embed="rId5"/>
          <a:stretch>
            <a:fillRect/>
          </a:stretch>
        </p:blipFill>
        <p:spPr>
          <a:xfrm>
            <a:off x="8993433" y="2217147"/>
            <a:ext cx="2535172" cy="469476"/>
          </a:xfrm>
          <a:prstGeom prst="rect">
            <a:avLst/>
          </a:prstGeom>
        </p:spPr>
      </p:pic>
    </p:spTree>
    <p:extLst>
      <p:ext uri="{BB962C8B-B14F-4D97-AF65-F5344CB8AC3E}">
        <p14:creationId xmlns:p14="http://schemas.microsoft.com/office/powerpoint/2010/main" val="903831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F725DF6-3E2D-D94B-8D4C-92EE982BF60E}"/>
              </a:ext>
            </a:extLst>
          </p:cNvPr>
          <p:cNvSpPr txBox="1"/>
          <p:nvPr/>
        </p:nvSpPr>
        <p:spPr>
          <a:xfrm>
            <a:off x="11268" y="3012172"/>
            <a:ext cx="12169464" cy="769441"/>
          </a:xfrm>
          <a:prstGeom prst="rect">
            <a:avLst/>
          </a:prstGeom>
          <a:noFill/>
        </p:spPr>
        <p:txBody>
          <a:bodyPr wrap="square" rtlCol="0">
            <a:spAutoFit/>
          </a:bodyPr>
          <a:lstStyle/>
          <a:p>
            <a:pPr algn="ctr"/>
            <a:r>
              <a:rPr lang="fr-BE" sz="4400" b="1" dirty="0" smtClean="0">
                <a:solidFill>
                  <a:srgbClr val="FFFFFF"/>
                </a:solidFill>
              </a:rPr>
              <a:t>PROGRAMME MANAGEMENT</a:t>
            </a:r>
            <a:endParaRPr lang="fr-BE" sz="4400" dirty="0">
              <a:solidFill>
                <a:srgbClr val="FFFFFF"/>
              </a:solidFill>
            </a:endParaRPr>
          </a:p>
        </p:txBody>
      </p:sp>
      <p:sp>
        <p:nvSpPr>
          <p:cNvPr id="3" name="ZoneTexte 2">
            <a:extLst>
              <a:ext uri="{FF2B5EF4-FFF2-40B4-BE49-F238E27FC236}">
                <a16:creationId xmlns:a16="http://schemas.microsoft.com/office/drawing/2014/main" id="{636CAE4B-7295-0043-961F-A9FB0E91915C}"/>
              </a:ext>
            </a:extLst>
          </p:cNvPr>
          <p:cNvSpPr txBox="1"/>
          <p:nvPr/>
        </p:nvSpPr>
        <p:spPr>
          <a:xfrm>
            <a:off x="11268" y="4029356"/>
            <a:ext cx="12169464" cy="707886"/>
          </a:xfrm>
          <a:prstGeom prst="rect">
            <a:avLst/>
          </a:prstGeom>
          <a:noFill/>
        </p:spPr>
        <p:txBody>
          <a:bodyPr wrap="square" rtlCol="0">
            <a:spAutoFit/>
          </a:bodyPr>
          <a:lstStyle/>
          <a:p>
            <a:pPr algn="ctr"/>
            <a:r>
              <a:rPr lang="fr-BE" sz="2000" b="1" dirty="0" smtClean="0">
                <a:solidFill>
                  <a:srgbClr val="FFFFFF"/>
                </a:solidFill>
              </a:rPr>
              <a:t>Olivier MONGENIE</a:t>
            </a:r>
            <a:r>
              <a:rPr lang="fr-BE" sz="2000" b="1" dirty="0">
                <a:solidFill>
                  <a:srgbClr val="FFFFFF"/>
                </a:solidFill>
              </a:rPr>
              <a:t> </a:t>
            </a:r>
            <a:endParaRPr lang="fr-BE" sz="2000" dirty="0">
              <a:solidFill>
                <a:srgbClr val="FFFFFF"/>
              </a:solidFill>
            </a:endParaRPr>
          </a:p>
          <a:p>
            <a:pPr algn="ctr"/>
            <a:r>
              <a:rPr lang="fr-BE" sz="2000" b="1" dirty="0" smtClean="0">
                <a:solidFill>
                  <a:srgbClr val="FFFFFF"/>
                </a:solidFill>
              </a:rPr>
              <a:t>Head of Operations Quality Control</a:t>
            </a:r>
            <a:endParaRPr lang="fr-BE" sz="2000" dirty="0">
              <a:solidFill>
                <a:srgbClr val="FFFFFF"/>
              </a:solidFill>
            </a:endParaRPr>
          </a:p>
        </p:txBody>
      </p:sp>
    </p:spTree>
    <p:extLst>
      <p:ext uri="{BB962C8B-B14F-4D97-AF65-F5344CB8AC3E}">
        <p14:creationId xmlns:p14="http://schemas.microsoft.com/office/powerpoint/2010/main" val="2453004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F9AC1-B074-0748-B31C-37F024AE6B5A}"/>
              </a:ext>
            </a:extLst>
          </p:cNvPr>
          <p:cNvSpPr>
            <a:spLocks noGrp="1"/>
          </p:cNvSpPr>
          <p:nvPr>
            <p:ph type="title"/>
          </p:nvPr>
        </p:nvSpPr>
        <p:spPr>
          <a:xfrm>
            <a:off x="554736" y="541032"/>
            <a:ext cx="9046464" cy="409290"/>
          </a:xfrm>
        </p:spPr>
        <p:txBody>
          <a:bodyPr vert="horz" lIns="0" tIns="0" rIns="0" bIns="0" rtlCol="0" anchor="t" anchorCtr="0">
            <a:noAutofit/>
          </a:bodyPr>
          <a:lstStyle/>
          <a:p>
            <a:r>
              <a:rPr lang="en-GB" sz="3200" dirty="0" smtClean="0"/>
              <a:t>SESAR 3 JU project handbook</a:t>
            </a:r>
            <a:endParaRPr lang="en-GB" sz="3200" b="1"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4736" y="1192153"/>
            <a:ext cx="3534948" cy="49848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p:cNvSpPr>
            <a:spLocks noGrp="1"/>
          </p:cNvSpPr>
          <p:nvPr>
            <p:ph sz="half" idx="2"/>
          </p:nvPr>
        </p:nvSpPr>
        <p:spPr>
          <a:xfrm>
            <a:off x="4822371" y="1192153"/>
            <a:ext cx="6531429" cy="4984810"/>
          </a:xfrm>
        </p:spPr>
        <p:txBody>
          <a:bodyPr>
            <a:normAutofit fontScale="85000" lnSpcReduction="20000"/>
          </a:bodyPr>
          <a:lstStyle/>
          <a:p>
            <a:pPr>
              <a:lnSpc>
                <a:spcPct val="120000"/>
              </a:lnSpc>
            </a:pPr>
            <a:r>
              <a:rPr lang="en-GB" dirty="0" smtClean="0"/>
              <a:t>Provides an </a:t>
            </a:r>
            <a:r>
              <a:rPr lang="en-GB" b="1" dirty="0" smtClean="0"/>
              <a:t>overview of the management of the SESAR 3 JU </a:t>
            </a:r>
            <a:r>
              <a:rPr lang="en-US" b="1" dirty="0" smtClean="0"/>
              <a:t>Digital </a:t>
            </a:r>
            <a:r>
              <a:rPr lang="en-US" b="1" dirty="0"/>
              <a:t>European Sky (DES) </a:t>
            </a:r>
            <a:r>
              <a:rPr lang="en-US" b="1" dirty="0" err="1" smtClean="0"/>
              <a:t>programme</a:t>
            </a:r>
            <a:endParaRPr lang="en-US" b="1" dirty="0"/>
          </a:p>
          <a:p>
            <a:pPr>
              <a:lnSpc>
                <a:spcPct val="120000"/>
              </a:lnSpc>
            </a:pPr>
            <a:r>
              <a:rPr lang="en-US" dirty="0" smtClean="0"/>
              <a:t>Lists the </a:t>
            </a:r>
            <a:r>
              <a:rPr lang="en-US" b="1" dirty="0" smtClean="0"/>
              <a:t>key processes applicable to all the DES projects</a:t>
            </a:r>
          </a:p>
          <a:p>
            <a:pPr>
              <a:lnSpc>
                <a:spcPct val="120000"/>
              </a:lnSpc>
            </a:pPr>
            <a:r>
              <a:rPr lang="en-US" dirty="0" smtClean="0"/>
              <a:t>Provides </a:t>
            </a:r>
            <a:r>
              <a:rPr lang="en-US" b="1" dirty="0"/>
              <a:t>guidance on how SESAR 3 JU projects shall be managed </a:t>
            </a:r>
            <a:r>
              <a:rPr lang="en-US" dirty="0"/>
              <a:t>to support project delivery according to SESAR 3 JU expectations and European ATM master plan (ATM MP) </a:t>
            </a:r>
            <a:r>
              <a:rPr lang="en-US" dirty="0" smtClean="0"/>
              <a:t>ambitions</a:t>
            </a:r>
            <a:endParaRPr lang="en-US" dirty="0"/>
          </a:p>
          <a:p>
            <a:pPr>
              <a:lnSpc>
                <a:spcPct val="120000"/>
              </a:lnSpc>
            </a:pPr>
            <a:r>
              <a:rPr lang="en-US" dirty="0" smtClean="0"/>
              <a:t>Included in the </a:t>
            </a:r>
            <a:r>
              <a:rPr lang="en-US" b="1" dirty="0" smtClean="0"/>
              <a:t>call material</a:t>
            </a:r>
          </a:p>
          <a:p>
            <a:pPr>
              <a:lnSpc>
                <a:spcPct val="120000"/>
              </a:lnSpc>
            </a:pPr>
            <a:r>
              <a:rPr lang="en-US" dirty="0" smtClean="0"/>
              <a:t>Will be further explained at the projects’ kick-off</a:t>
            </a:r>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2079049" cy="235955"/>
          </a:xfrm>
        </p:spPr>
        <p:txBody>
          <a:bodyPr vert="horz"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6E"/>
                </a:solidFill>
                <a:effectLst/>
                <a:uLnTx/>
                <a:uFillTx/>
                <a:latin typeface="Calibri" panose="020F0502020204030204"/>
                <a:ea typeface="+mn-ea"/>
                <a:cs typeface="+mn-cs"/>
              </a:rPr>
              <a:t>ER2 info session - 06/07/2023</a:t>
            </a:r>
            <a:endParaRPr kumimoji="0" lang="fr-FR" sz="12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vert="horz" lIns="0" tIns="0" rIns="0" bIns="0" rtlCol="0" anchor="t"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6B0C76E6-0B66-8944-91D4-A1BC6652E29F}" type="slidenum">
              <a:rPr kumimoji="0" lang="en-GB" sz="1200" b="0" i="0" u="none" strike="noStrike" kern="1200" cap="none" spc="0" normalizeH="0" baseline="0" noProof="0">
                <a:ln>
                  <a:noFill/>
                </a:ln>
                <a:solidFill>
                  <a:srgbClr val="002F6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srgbClr val="002F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181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467" y="2363216"/>
            <a:ext cx="9144000" cy="2387600"/>
          </a:xfrm>
        </p:spPr>
        <p:txBody>
          <a:bodyPr/>
          <a:lstStyle/>
          <a:p>
            <a:pPr algn="l"/>
            <a:r>
              <a:rPr lang="en-GB" dirty="0" smtClean="0"/>
              <a:t>Before starting the meeting…</a:t>
            </a:r>
            <a:br>
              <a:rPr lang="en-GB" dirty="0" smtClean="0"/>
            </a:br>
            <a:r>
              <a:rPr lang="en-GB" dirty="0" smtClean="0"/>
              <a:t>- </a:t>
            </a:r>
            <a:r>
              <a:rPr lang="en-GB" b="0" dirty="0" smtClean="0"/>
              <a:t>The meeting will be recorded – please let us know if </a:t>
            </a:r>
            <a:r>
              <a:rPr lang="en-GB" dirty="0" smtClean="0"/>
              <a:t>you do not </a:t>
            </a:r>
            <a:r>
              <a:rPr lang="en-GB" b="0" dirty="0" smtClean="0"/>
              <a:t>agree</a:t>
            </a:r>
            <a:br>
              <a:rPr lang="en-GB" b="0" dirty="0" smtClean="0"/>
            </a:br>
            <a:r>
              <a:rPr lang="en-GB" b="0" dirty="0" smtClean="0"/>
              <a:t>- Participants will be muted during the speakers’ presentations – please use the chat to ask your questions</a:t>
            </a:r>
            <a:br>
              <a:rPr lang="en-GB" b="0" dirty="0" smtClean="0"/>
            </a:br>
            <a:r>
              <a:rPr lang="en-GB" b="0" dirty="0" smtClean="0"/>
              <a:t>- The presentation and the recording will be available on SESAR 3 JU website</a:t>
            </a:r>
            <a:endParaRPr lang="en-GB" b="0" dirty="0"/>
          </a:p>
        </p:txBody>
      </p:sp>
    </p:spTree>
    <p:extLst>
      <p:ext uri="{BB962C8B-B14F-4D97-AF65-F5344CB8AC3E}">
        <p14:creationId xmlns:p14="http://schemas.microsoft.com/office/powerpoint/2010/main" val="3004985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36" y="541032"/>
            <a:ext cx="9368492" cy="409290"/>
          </a:xfrm>
        </p:spPr>
        <p:txBody>
          <a:bodyPr vert="horz" lIns="0" tIns="0" rIns="0" bIns="0" rtlCol="0" anchor="t" anchorCtr="0">
            <a:normAutofit fontScale="90000"/>
          </a:bodyPr>
          <a:lstStyle/>
          <a:p>
            <a:r>
              <a:rPr lang="en-GB" sz="3600" b="1" dirty="0" smtClean="0">
                <a:cs typeface="Calibri" panose="020F0502020204030204" pitchFamily="34" charset="0"/>
              </a:rPr>
              <a:t>Grant &amp; project management </a:t>
            </a:r>
            <a:r>
              <a:rPr lang="en-GB" sz="3600" b="1" dirty="0">
                <a:cs typeface="Calibri" panose="020F0502020204030204" pitchFamily="34" charset="0"/>
              </a:rPr>
              <a:t>– key milestones </a:t>
            </a:r>
          </a:p>
        </p:txBody>
      </p:sp>
      <p:sp>
        <p:nvSpPr>
          <p:cNvPr id="6" name="Slide Number Placeholder 5"/>
          <p:cNvSpPr>
            <a:spLocks noGrp="1"/>
          </p:cNvSpPr>
          <p:nvPr>
            <p:ph type="sldNum" sz="quarter" idx="12"/>
          </p:nvPr>
        </p:nvSpPr>
        <p:spPr/>
        <p:txBody>
          <a:bodyPr vert="horz" lIns="0" tIns="0" rIns="0" bIns="0" rtlCol="0" anchor="t" anchorCtr="0"/>
          <a:lstStyle/>
          <a:p>
            <a:fld id="{6B0C76E6-0B66-8944-91D4-A1BC6652E29F}" type="slidenum">
              <a:rPr lang="fr-FR">
                <a:solidFill>
                  <a:srgbClr val="002F6E"/>
                </a:solidFill>
                <a:latin typeface="Calibri" panose="020F0502020204030204"/>
              </a:rPr>
              <a:pPr/>
              <a:t>20</a:t>
            </a:fld>
            <a:endParaRPr lang="fr-FR">
              <a:solidFill>
                <a:srgbClr val="002F6E"/>
              </a:solidFill>
              <a:latin typeface="Calibri" panose="020F0502020204030204"/>
            </a:endParaRPr>
          </a:p>
        </p:txBody>
      </p:sp>
      <p:sp>
        <p:nvSpPr>
          <p:cNvPr id="70" name="Right Arrow 69"/>
          <p:cNvSpPr/>
          <p:nvPr/>
        </p:nvSpPr>
        <p:spPr>
          <a:xfrm>
            <a:off x="1536192" y="1588576"/>
            <a:ext cx="8632642" cy="609600"/>
          </a:xfrm>
          <a:prstGeom prst="rightArrow">
            <a:avLst/>
          </a:prstGeom>
          <a:solidFill>
            <a:srgbClr val="FFC11E">
              <a:lumMod val="20000"/>
              <a:lumOff val="80000"/>
            </a:srgbClr>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1" name="Right Arrow 70"/>
          <p:cNvSpPr/>
          <p:nvPr/>
        </p:nvSpPr>
        <p:spPr>
          <a:xfrm>
            <a:off x="1536192" y="3519446"/>
            <a:ext cx="8632642" cy="609600"/>
          </a:xfrm>
          <a:prstGeom prst="rightArrow">
            <a:avLst/>
          </a:prstGeom>
          <a:solidFill>
            <a:srgbClr val="00428F">
              <a:lumMod val="20000"/>
              <a:lumOff val="80000"/>
            </a:srgbClr>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2" name="Isosceles Triangle 71"/>
          <p:cNvSpPr/>
          <p:nvPr/>
        </p:nvSpPr>
        <p:spPr>
          <a:xfrm>
            <a:off x="1831436" y="1810998"/>
            <a:ext cx="123568" cy="164756"/>
          </a:xfrm>
          <a:prstGeom prst="triangle">
            <a:avLst/>
          </a:prstGeom>
          <a:solidFill>
            <a:srgbClr val="FFC000"/>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3" name="Isosceles Triangle 72"/>
          <p:cNvSpPr/>
          <p:nvPr/>
        </p:nvSpPr>
        <p:spPr>
          <a:xfrm>
            <a:off x="6308835" y="1810998"/>
            <a:ext cx="177481" cy="164756"/>
          </a:xfrm>
          <a:prstGeom prst="triangle">
            <a:avLst/>
          </a:prstGeom>
          <a:solidFill>
            <a:srgbClr val="FFC000"/>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4" name="Isosceles Triangle 73"/>
          <p:cNvSpPr/>
          <p:nvPr/>
        </p:nvSpPr>
        <p:spPr>
          <a:xfrm>
            <a:off x="3965032" y="1810998"/>
            <a:ext cx="123568" cy="164756"/>
          </a:xfrm>
          <a:prstGeom prst="triangle">
            <a:avLst/>
          </a:prstGeom>
          <a:solidFill>
            <a:srgbClr val="FFC000"/>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5" name="Isosceles Triangle 74"/>
          <p:cNvSpPr/>
          <p:nvPr/>
        </p:nvSpPr>
        <p:spPr>
          <a:xfrm>
            <a:off x="4580950" y="1810998"/>
            <a:ext cx="123568" cy="164756"/>
          </a:xfrm>
          <a:prstGeom prst="triangle">
            <a:avLst/>
          </a:prstGeom>
          <a:solidFill>
            <a:srgbClr val="FFC000"/>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6" name="Isosceles Triangle 75"/>
          <p:cNvSpPr/>
          <p:nvPr/>
        </p:nvSpPr>
        <p:spPr>
          <a:xfrm>
            <a:off x="5122433" y="1810998"/>
            <a:ext cx="123568" cy="164756"/>
          </a:xfrm>
          <a:prstGeom prst="triangle">
            <a:avLst/>
          </a:prstGeom>
          <a:solidFill>
            <a:srgbClr val="FFC000"/>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7" name="Isosceles Triangle 76"/>
          <p:cNvSpPr/>
          <p:nvPr/>
        </p:nvSpPr>
        <p:spPr>
          <a:xfrm>
            <a:off x="8709828" y="1810998"/>
            <a:ext cx="123568" cy="164756"/>
          </a:xfrm>
          <a:prstGeom prst="triangle">
            <a:avLst/>
          </a:prstGeom>
          <a:solidFill>
            <a:srgbClr val="FFC000"/>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8" name="Isosceles Triangle 77"/>
          <p:cNvSpPr/>
          <p:nvPr/>
        </p:nvSpPr>
        <p:spPr>
          <a:xfrm>
            <a:off x="9572264" y="1810998"/>
            <a:ext cx="123568" cy="164756"/>
          </a:xfrm>
          <a:prstGeom prst="triangle">
            <a:avLst/>
          </a:prstGeom>
          <a:solidFill>
            <a:srgbClr val="FFC000"/>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9" name="TextBox 78"/>
          <p:cNvSpPr txBox="1"/>
          <p:nvPr/>
        </p:nvSpPr>
        <p:spPr>
          <a:xfrm>
            <a:off x="1355495" y="2012412"/>
            <a:ext cx="1075449"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FFC000"/>
                </a:solidFill>
                <a:effectLst/>
                <a:uLnTx/>
                <a:uFillTx/>
                <a:latin typeface="Calibri" panose="020F0502020204030204"/>
                <a:ea typeface="+mn-ea"/>
                <a:cs typeface="+mn-cs"/>
              </a:rPr>
              <a:t>T</a:t>
            </a:r>
            <a:r>
              <a:rPr kumimoji="0" lang="en-GB" sz="1100" b="1" i="0" u="none" strike="noStrike" kern="0" cap="none" spc="0" normalizeH="0" baseline="-25000" noProof="0" dirty="0" smtClean="0">
                <a:ln>
                  <a:noFill/>
                </a:ln>
                <a:solidFill>
                  <a:srgbClr val="FFC000"/>
                </a:solidFill>
                <a:effectLst/>
                <a:uLnTx/>
                <a:uFillTx/>
                <a:latin typeface="Calibri" panose="020F0502020204030204"/>
                <a:ea typeface="+mn-ea"/>
                <a:cs typeface="+mn-cs"/>
              </a:rPr>
              <a:t>0</a:t>
            </a:r>
            <a:r>
              <a:rPr kumimoji="0" lang="en-GB" sz="1100" b="1" i="0" u="none" strike="noStrike" kern="0" cap="none" spc="0" normalizeH="0" baseline="0" noProof="0" dirty="0" smtClean="0">
                <a:ln>
                  <a:noFill/>
                </a:ln>
                <a:solidFill>
                  <a:srgbClr val="FFC000"/>
                </a:solidFill>
                <a:effectLst/>
                <a:uLnTx/>
                <a:uFillTx/>
                <a:latin typeface="Calibri" panose="020F050202020403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FFC000"/>
                </a:solidFill>
                <a:effectLst/>
                <a:uLnTx/>
                <a:uFillTx/>
                <a:latin typeface="Calibri" panose="020F0502020204030204"/>
                <a:ea typeface="+mn-ea"/>
                <a:cs typeface="+mn-cs"/>
              </a:rPr>
              <a:t>KO meeting</a:t>
            </a:r>
          </a:p>
        </p:txBody>
      </p:sp>
      <p:sp>
        <p:nvSpPr>
          <p:cNvPr id="80" name="TextBox 79"/>
          <p:cNvSpPr txBox="1"/>
          <p:nvPr/>
        </p:nvSpPr>
        <p:spPr>
          <a:xfrm>
            <a:off x="5779354" y="2036593"/>
            <a:ext cx="1236443"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FFC000"/>
                </a:solidFill>
                <a:effectLst/>
                <a:uLnTx/>
                <a:uFillTx/>
                <a:latin typeface="Calibri" panose="020F0502020204030204"/>
                <a:ea typeface="+mn-ea"/>
                <a:cs typeface="+mn-cs"/>
              </a:rPr>
              <a:t>T0+?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FFC000"/>
                </a:solidFill>
                <a:effectLst/>
                <a:uLnTx/>
                <a:uFillTx/>
                <a:latin typeface="Calibri" panose="020F0502020204030204"/>
                <a:ea typeface="+mn-ea"/>
                <a:cs typeface="+mn-cs"/>
              </a:rPr>
              <a:t>Grant amendment</a:t>
            </a:r>
          </a:p>
        </p:txBody>
      </p:sp>
      <p:cxnSp>
        <p:nvCxnSpPr>
          <p:cNvPr id="81" name="Straight Arrow Connector 80"/>
          <p:cNvCxnSpPr/>
          <p:nvPr/>
        </p:nvCxnSpPr>
        <p:spPr>
          <a:xfrm flipV="1">
            <a:off x="3965032" y="1627396"/>
            <a:ext cx="1265665" cy="6076"/>
          </a:xfrm>
          <a:prstGeom prst="straightConnector1">
            <a:avLst/>
          </a:prstGeom>
          <a:noFill/>
          <a:ln w="25400" cap="flat" cmpd="sng" algn="ctr">
            <a:solidFill>
              <a:srgbClr val="FFC000"/>
            </a:solidFill>
            <a:prstDash val="solid"/>
            <a:headEnd type="arrow" w="med" len="med"/>
            <a:tailEnd type="arrow" w="med" len="med"/>
          </a:ln>
          <a:effectLst>
            <a:outerShdw blurRad="40000" dist="20000" dir="5400000" rotWithShape="0">
              <a:srgbClr val="000000">
                <a:alpha val="38000"/>
              </a:srgbClr>
            </a:outerShdw>
          </a:effectLst>
        </p:spPr>
      </p:cxnSp>
      <p:sp>
        <p:nvSpPr>
          <p:cNvPr id="82" name="TextBox 81"/>
          <p:cNvSpPr txBox="1"/>
          <p:nvPr/>
        </p:nvSpPr>
        <p:spPr>
          <a:xfrm>
            <a:off x="4344947" y="1350397"/>
            <a:ext cx="52129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FFC000"/>
                </a:solidFill>
                <a:effectLst/>
                <a:uLnTx/>
                <a:uFillTx/>
                <a:latin typeface="Calibri" panose="020F0502020204030204"/>
                <a:ea typeface="+mn-ea"/>
                <a:cs typeface="+mn-cs"/>
              </a:rPr>
              <a:t>REPA</a:t>
            </a:r>
          </a:p>
        </p:txBody>
      </p:sp>
      <p:sp>
        <p:nvSpPr>
          <p:cNvPr id="83" name="TextBox 82"/>
          <p:cNvSpPr txBox="1"/>
          <p:nvPr/>
        </p:nvSpPr>
        <p:spPr>
          <a:xfrm>
            <a:off x="3734342" y="2027311"/>
            <a:ext cx="587523"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FFC000"/>
                </a:solidFill>
                <a:effectLst/>
                <a:uLnTx/>
                <a:uFillTx/>
                <a:latin typeface="Calibri" panose="020F0502020204030204"/>
                <a:ea typeface="+mn-ea"/>
                <a:cs typeface="+mn-cs"/>
              </a:rPr>
              <a:t>T</a:t>
            </a:r>
            <a:r>
              <a:rPr kumimoji="0" lang="en-GB" sz="1100" b="1" i="0" u="none" strike="noStrike" kern="0" cap="none" spc="0" normalizeH="0" baseline="-25000" noProof="0" dirty="0" smtClean="0">
                <a:ln>
                  <a:noFill/>
                </a:ln>
                <a:solidFill>
                  <a:srgbClr val="FFC000"/>
                </a:solidFill>
                <a:effectLst/>
                <a:uLnTx/>
                <a:uFillTx/>
                <a:latin typeface="Calibri" panose="020F0502020204030204"/>
                <a:ea typeface="+mn-ea"/>
                <a:cs typeface="+mn-cs"/>
              </a:rPr>
              <a:t>0</a:t>
            </a:r>
            <a:r>
              <a:rPr kumimoji="0" lang="en-GB" sz="1100" b="1" i="0" u="none" strike="noStrike" kern="0" cap="none" spc="0" normalizeH="0" baseline="0" noProof="0" dirty="0" smtClean="0">
                <a:ln>
                  <a:noFill/>
                </a:ln>
                <a:solidFill>
                  <a:srgbClr val="FFC000"/>
                </a:solidFill>
                <a:effectLst/>
                <a:uLnTx/>
                <a:uFillTx/>
                <a:latin typeface="Calibri" panose="020F0502020204030204"/>
                <a:ea typeface="+mn-ea"/>
                <a:cs typeface="+mn-cs"/>
              </a:rPr>
              <a:t>+12</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1" kern="0" dirty="0">
                <a:solidFill>
                  <a:srgbClr val="FFC000"/>
                </a:solidFill>
                <a:latin typeface="Calibri" panose="020F0502020204030204"/>
              </a:rPr>
              <a:t>Start REPA</a:t>
            </a:r>
          </a:p>
        </p:txBody>
      </p:sp>
      <p:sp>
        <p:nvSpPr>
          <p:cNvPr id="84" name="TextBox 83"/>
          <p:cNvSpPr txBox="1"/>
          <p:nvPr/>
        </p:nvSpPr>
        <p:spPr>
          <a:xfrm>
            <a:off x="4288524" y="2031430"/>
            <a:ext cx="708420"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FFC000"/>
                </a:solidFill>
                <a:effectLst/>
                <a:uLnTx/>
                <a:uFillTx/>
                <a:latin typeface="Calibri" panose="020F0502020204030204"/>
                <a:ea typeface="+mn-ea"/>
                <a:cs typeface="+mn-cs"/>
              </a:rPr>
              <a:t>T</a:t>
            </a:r>
            <a:r>
              <a:rPr kumimoji="0" lang="en-GB" sz="1100" b="1" i="0" u="none" strike="noStrike" kern="0" cap="none" spc="0" normalizeH="0" baseline="-25000" noProof="0" dirty="0" smtClean="0">
                <a:ln>
                  <a:noFill/>
                </a:ln>
                <a:solidFill>
                  <a:srgbClr val="FFC000"/>
                </a:solidFill>
                <a:effectLst/>
                <a:uLnTx/>
                <a:uFillTx/>
                <a:latin typeface="Calibri" panose="020F0502020204030204"/>
                <a:ea typeface="+mn-ea"/>
                <a:cs typeface="+mn-cs"/>
              </a:rPr>
              <a:t>0</a:t>
            </a:r>
            <a:r>
              <a:rPr kumimoji="0" lang="en-GB" sz="1100" b="1" i="0" u="none" strike="noStrike" kern="0" cap="none" spc="0" normalizeH="0" baseline="0" noProof="0" dirty="0" smtClean="0">
                <a:ln>
                  <a:noFill/>
                </a:ln>
                <a:solidFill>
                  <a:srgbClr val="FFC000"/>
                </a:solidFill>
                <a:effectLst/>
                <a:uLnTx/>
                <a:uFillTx/>
                <a:latin typeface="Calibri" panose="020F0502020204030204"/>
                <a:ea typeface="+mn-ea"/>
                <a:cs typeface="+mn-cs"/>
              </a:rPr>
              <a:t>+15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FFC000"/>
                </a:solidFill>
                <a:effectLst/>
                <a:uLnTx/>
                <a:uFillTx/>
                <a:latin typeface="Calibri" panose="020F0502020204030204"/>
                <a:ea typeface="+mn-ea"/>
                <a:cs typeface="+mn-cs"/>
              </a:rPr>
              <a:t>Project</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1" kern="0" dirty="0">
                <a:solidFill>
                  <a:srgbClr val="FFC000"/>
                </a:solidFill>
                <a:latin typeface="Calibri" panose="020F0502020204030204"/>
              </a:rPr>
              <a:t>r</a:t>
            </a:r>
            <a:r>
              <a:rPr kumimoji="0" lang="en-GB" sz="1100" b="1" i="0" u="none" strike="noStrike" kern="0" cap="none" spc="0" normalizeH="0" baseline="0" noProof="0" dirty="0" err="1" smtClean="0">
                <a:ln>
                  <a:noFill/>
                </a:ln>
                <a:solidFill>
                  <a:srgbClr val="FFC000"/>
                </a:solidFill>
                <a:effectLst/>
                <a:uLnTx/>
                <a:uFillTx/>
                <a:latin typeface="Calibri" panose="020F0502020204030204"/>
                <a:ea typeface="+mn-ea"/>
                <a:cs typeface="+mn-cs"/>
              </a:rPr>
              <a:t>eview</a:t>
            </a:r>
            <a:endParaRPr kumimoji="0" lang="en-GB" sz="1100" b="1" i="0" u="none" strike="noStrike" kern="0" cap="none" spc="0" normalizeH="0" baseline="0" noProof="0" dirty="0" smtClean="0">
              <a:ln>
                <a:noFill/>
              </a:ln>
              <a:solidFill>
                <a:srgbClr val="FFC000"/>
              </a:solidFill>
              <a:effectLst/>
              <a:uLnTx/>
              <a:uFillTx/>
              <a:latin typeface="Calibri" panose="020F0502020204030204"/>
              <a:ea typeface="+mn-ea"/>
              <a:cs typeface="+mn-cs"/>
            </a:endParaRPr>
          </a:p>
        </p:txBody>
      </p:sp>
      <p:sp>
        <p:nvSpPr>
          <p:cNvPr id="85" name="TextBox 84"/>
          <p:cNvSpPr txBox="1"/>
          <p:nvPr/>
        </p:nvSpPr>
        <p:spPr>
          <a:xfrm>
            <a:off x="4829978" y="2027311"/>
            <a:ext cx="708479"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FFC000"/>
                </a:solidFill>
                <a:effectLst/>
                <a:uLnTx/>
                <a:uFillTx/>
                <a:latin typeface="Calibri" panose="020F0502020204030204"/>
                <a:ea typeface="+mn-ea"/>
                <a:cs typeface="+mn-cs"/>
              </a:rPr>
              <a:t>T</a:t>
            </a:r>
            <a:r>
              <a:rPr kumimoji="0" lang="en-GB" sz="1100" b="1" i="0" u="none" strike="noStrike" kern="0" cap="none" spc="0" normalizeH="0" baseline="-25000" noProof="0" dirty="0" smtClean="0">
                <a:ln>
                  <a:noFill/>
                </a:ln>
                <a:solidFill>
                  <a:srgbClr val="FFC000"/>
                </a:solidFill>
                <a:effectLst/>
                <a:uLnTx/>
                <a:uFillTx/>
                <a:latin typeface="Calibri" panose="020F0502020204030204"/>
                <a:ea typeface="+mn-ea"/>
                <a:cs typeface="+mn-cs"/>
              </a:rPr>
              <a:t>0</a:t>
            </a:r>
            <a:r>
              <a:rPr kumimoji="0" lang="en-GB" sz="1100" b="1" i="0" u="none" strike="noStrike" kern="0" cap="none" spc="0" normalizeH="0" baseline="0" noProof="0" dirty="0" smtClean="0">
                <a:ln>
                  <a:noFill/>
                </a:ln>
                <a:solidFill>
                  <a:srgbClr val="FFC000"/>
                </a:solidFill>
                <a:effectLst/>
                <a:uLnTx/>
                <a:uFillTx/>
                <a:latin typeface="Calibri" panose="020F0502020204030204"/>
                <a:ea typeface="+mn-ea"/>
                <a:cs typeface="+mn-cs"/>
              </a:rPr>
              <a:t>+17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FFC000"/>
                </a:solidFill>
                <a:effectLst/>
                <a:uLnTx/>
                <a:uFillTx/>
                <a:latin typeface="Calibri" panose="020F0502020204030204"/>
                <a:ea typeface="+mn-ea"/>
                <a:cs typeface="+mn-cs"/>
              </a:rPr>
              <a:t>Payment</a:t>
            </a:r>
          </a:p>
        </p:txBody>
      </p:sp>
      <p:sp>
        <p:nvSpPr>
          <p:cNvPr id="86" name="Up Arrow 85"/>
          <p:cNvSpPr/>
          <p:nvPr/>
        </p:nvSpPr>
        <p:spPr>
          <a:xfrm>
            <a:off x="4317173" y="2086550"/>
            <a:ext cx="97224" cy="639532"/>
          </a:xfrm>
          <a:prstGeom prst="upArrow">
            <a:avLst/>
          </a:prstGeom>
          <a:solidFill>
            <a:srgbClr val="00B050"/>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7" name="TextBox 86"/>
          <p:cNvSpPr txBox="1"/>
          <p:nvPr/>
        </p:nvSpPr>
        <p:spPr>
          <a:xfrm>
            <a:off x="3905787" y="2726081"/>
            <a:ext cx="919996"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rPr>
              <a:t>T</a:t>
            </a:r>
            <a:r>
              <a:rPr kumimoji="0" lang="en-GB" sz="1100" b="1" i="0" u="none" strike="noStrike" kern="0" cap="none" spc="0" normalizeH="0" baseline="-25000" noProof="0" dirty="0" smtClean="0">
                <a:ln>
                  <a:noFill/>
                </a:ln>
                <a:solidFill>
                  <a:srgbClr val="00B050"/>
                </a:solidFill>
                <a:effectLst/>
                <a:uLnTx/>
                <a:uFillTx/>
                <a:latin typeface="Calibri" panose="020F0502020204030204"/>
                <a:ea typeface="+mn-ea"/>
                <a:cs typeface="+mn-cs"/>
              </a:rPr>
              <a:t>0</a:t>
            </a:r>
            <a:r>
              <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rPr>
              <a:t>+14 (max)</a:t>
            </a:r>
          </a:p>
          <a:p>
            <a:pPr lvl="0" algn="ctr" defTabSz="457200">
              <a:defRPr/>
            </a:pPr>
            <a:r>
              <a:rPr lang="en-GB" sz="1100" b="1" kern="0" dirty="0">
                <a:solidFill>
                  <a:srgbClr val="00B050"/>
                </a:solidFill>
              </a:rPr>
              <a:t>HE technical &amp; financial report</a:t>
            </a:r>
            <a:endPar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endParaRPr>
          </a:p>
        </p:txBody>
      </p:sp>
      <p:cxnSp>
        <p:nvCxnSpPr>
          <p:cNvPr id="89" name="Straight Arrow Connector 88"/>
          <p:cNvCxnSpPr/>
          <p:nvPr/>
        </p:nvCxnSpPr>
        <p:spPr>
          <a:xfrm>
            <a:off x="8753697" y="1612874"/>
            <a:ext cx="907321" cy="0"/>
          </a:xfrm>
          <a:prstGeom prst="straightConnector1">
            <a:avLst/>
          </a:prstGeom>
          <a:noFill/>
          <a:ln w="25400" cap="flat" cmpd="sng" algn="ctr">
            <a:solidFill>
              <a:srgbClr val="FFC000"/>
            </a:solidFill>
            <a:prstDash val="solid"/>
            <a:headEnd type="arrow" w="med" len="med"/>
            <a:tailEnd type="arrow" w="med" len="med"/>
          </a:ln>
          <a:effectLst>
            <a:outerShdw blurRad="40000" dist="20000" dir="5400000" rotWithShape="0">
              <a:srgbClr val="000000">
                <a:alpha val="38000"/>
              </a:srgbClr>
            </a:outerShdw>
          </a:effectLst>
        </p:spPr>
      </p:cxnSp>
      <p:sp>
        <p:nvSpPr>
          <p:cNvPr id="90" name="TextBox 89"/>
          <p:cNvSpPr txBox="1"/>
          <p:nvPr/>
        </p:nvSpPr>
        <p:spPr>
          <a:xfrm>
            <a:off x="8758356" y="1329799"/>
            <a:ext cx="89800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FFC000"/>
                </a:solidFill>
                <a:effectLst/>
                <a:uLnTx/>
                <a:uFillTx/>
                <a:latin typeface="Calibri" panose="020F0502020204030204"/>
                <a:ea typeface="+mn-ea"/>
                <a:cs typeface="+mn-cs"/>
              </a:rPr>
              <a:t>Final REPA </a:t>
            </a:r>
          </a:p>
        </p:txBody>
      </p:sp>
      <p:sp>
        <p:nvSpPr>
          <p:cNvPr id="91" name="TextBox 90"/>
          <p:cNvSpPr txBox="1"/>
          <p:nvPr/>
        </p:nvSpPr>
        <p:spPr>
          <a:xfrm>
            <a:off x="8370005" y="2023189"/>
            <a:ext cx="803214"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FFC000"/>
                </a:solidFill>
                <a:effectLst/>
                <a:uLnTx/>
                <a:uFillTx/>
                <a:latin typeface="Calibri" panose="020F0502020204030204"/>
                <a:ea typeface="+mn-ea"/>
                <a:cs typeface="+mn-cs"/>
              </a:rPr>
              <a:t>T</a:t>
            </a:r>
            <a:r>
              <a:rPr kumimoji="0" lang="en-GB" sz="1100" b="1" i="0" u="none" strike="noStrike" kern="0" cap="none" spc="0" normalizeH="0" baseline="-25000" noProof="0" dirty="0" smtClean="0">
                <a:ln>
                  <a:noFill/>
                </a:ln>
                <a:solidFill>
                  <a:srgbClr val="FFC000"/>
                </a:solidFill>
                <a:effectLst/>
                <a:uLnTx/>
                <a:uFillTx/>
                <a:latin typeface="Calibri" panose="020F0502020204030204"/>
                <a:ea typeface="+mn-ea"/>
                <a:cs typeface="+mn-cs"/>
              </a:rPr>
              <a:t>end</a:t>
            </a:r>
            <a:endParaRPr kumimoji="0" lang="en-GB" sz="1100" b="1" i="0" u="none" strike="noStrike" kern="0" cap="none" spc="0" normalizeH="0" baseline="0" noProof="0" dirty="0" smtClean="0">
              <a:ln>
                <a:noFill/>
              </a:ln>
              <a:solidFill>
                <a:srgbClr val="FFC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FFC000"/>
                </a:solidFill>
                <a:effectLst/>
                <a:uLnTx/>
                <a:uFillTx/>
                <a:latin typeface="Calibri" panose="020F0502020204030204"/>
                <a:ea typeface="+mn-ea"/>
                <a:cs typeface="+mn-cs"/>
              </a:rPr>
              <a:t>Project closure</a:t>
            </a:r>
          </a:p>
        </p:txBody>
      </p:sp>
      <p:sp>
        <p:nvSpPr>
          <p:cNvPr id="93" name="TextBox 92"/>
          <p:cNvSpPr txBox="1"/>
          <p:nvPr/>
        </p:nvSpPr>
        <p:spPr>
          <a:xfrm>
            <a:off x="9246837" y="2031423"/>
            <a:ext cx="803214"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FFC000"/>
                </a:solidFill>
                <a:effectLst/>
                <a:uLnTx/>
                <a:uFillTx/>
                <a:latin typeface="Calibri" panose="020F0502020204030204"/>
                <a:ea typeface="+mn-ea"/>
                <a:cs typeface="+mn-cs"/>
              </a:rPr>
              <a:t>T</a:t>
            </a:r>
            <a:r>
              <a:rPr kumimoji="0" lang="en-GB" sz="1100" b="1" i="0" u="none" strike="noStrike" kern="0" cap="none" spc="0" normalizeH="0" baseline="-25000" noProof="0" dirty="0" smtClean="0">
                <a:ln>
                  <a:noFill/>
                </a:ln>
                <a:solidFill>
                  <a:srgbClr val="FFC000"/>
                </a:solidFill>
                <a:effectLst/>
                <a:uLnTx/>
                <a:uFillTx/>
                <a:latin typeface="Calibri" panose="020F0502020204030204"/>
                <a:ea typeface="+mn-ea"/>
                <a:cs typeface="+mn-cs"/>
              </a:rPr>
              <a:t>end</a:t>
            </a:r>
            <a:r>
              <a:rPr kumimoji="0" lang="en-GB" sz="1100" b="1" i="0" u="none" strike="noStrike" kern="0" cap="none" spc="0" normalizeH="0" baseline="0" noProof="0" dirty="0" smtClean="0">
                <a:ln>
                  <a:noFill/>
                </a:ln>
                <a:solidFill>
                  <a:srgbClr val="FFC000"/>
                </a:solidFill>
                <a:effectLst/>
                <a:uLnTx/>
                <a:uFillTx/>
                <a:latin typeface="Calibri" panose="020F0502020204030204"/>
                <a:ea typeface="+mn-ea"/>
                <a:cs typeface="+mn-cs"/>
              </a:rPr>
              <a:t>+5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FFC000"/>
                </a:solidFill>
                <a:effectLst/>
                <a:uLnTx/>
                <a:uFillTx/>
                <a:latin typeface="Calibri" panose="020F0502020204030204"/>
                <a:ea typeface="+mn-ea"/>
                <a:cs typeface="+mn-cs"/>
              </a:rPr>
              <a:t>Payment</a:t>
            </a:r>
          </a:p>
        </p:txBody>
      </p:sp>
      <p:sp>
        <p:nvSpPr>
          <p:cNvPr id="94" name="Isosceles Triangle 93"/>
          <p:cNvSpPr/>
          <p:nvPr/>
        </p:nvSpPr>
        <p:spPr>
          <a:xfrm>
            <a:off x="1831435" y="3741868"/>
            <a:ext cx="123568" cy="164756"/>
          </a:xfrm>
          <a:prstGeom prst="triangle">
            <a:avLst/>
          </a:prstGeom>
          <a:solidFill>
            <a:srgbClr val="4E88C7">
              <a:lumMod val="75000"/>
            </a:srgbClr>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6" name="Isosceles Triangle 95"/>
          <p:cNvSpPr/>
          <p:nvPr/>
        </p:nvSpPr>
        <p:spPr>
          <a:xfrm>
            <a:off x="3631703" y="3741868"/>
            <a:ext cx="123568" cy="164756"/>
          </a:xfrm>
          <a:prstGeom prst="triangle">
            <a:avLst/>
          </a:prstGeom>
          <a:solidFill>
            <a:srgbClr val="4E88C7">
              <a:lumMod val="75000"/>
            </a:srgbClr>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7" name="Isosceles Triangle 96"/>
          <p:cNvSpPr/>
          <p:nvPr/>
        </p:nvSpPr>
        <p:spPr>
          <a:xfrm>
            <a:off x="7641064" y="3741868"/>
            <a:ext cx="123568" cy="164756"/>
          </a:xfrm>
          <a:prstGeom prst="triangle">
            <a:avLst/>
          </a:prstGeom>
          <a:solidFill>
            <a:srgbClr val="4E88C7">
              <a:lumMod val="75000"/>
            </a:srgbClr>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8" name="Isosceles Triangle 97"/>
          <p:cNvSpPr/>
          <p:nvPr/>
        </p:nvSpPr>
        <p:spPr>
          <a:xfrm>
            <a:off x="4580950" y="3741868"/>
            <a:ext cx="123568" cy="164756"/>
          </a:xfrm>
          <a:prstGeom prst="triangle">
            <a:avLst/>
          </a:prstGeom>
          <a:solidFill>
            <a:srgbClr val="4E88C7">
              <a:lumMod val="75000"/>
            </a:srgbClr>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0" name="Isosceles Triangle 99"/>
          <p:cNvSpPr/>
          <p:nvPr/>
        </p:nvSpPr>
        <p:spPr>
          <a:xfrm>
            <a:off x="5533719" y="3741868"/>
            <a:ext cx="123568" cy="164756"/>
          </a:xfrm>
          <a:prstGeom prst="triangle">
            <a:avLst/>
          </a:prstGeom>
          <a:solidFill>
            <a:srgbClr val="4E88C7">
              <a:lumMod val="75000"/>
            </a:srgbClr>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2" name="Isosceles Triangle 101"/>
          <p:cNvSpPr/>
          <p:nvPr/>
        </p:nvSpPr>
        <p:spPr>
          <a:xfrm>
            <a:off x="6582510" y="3741868"/>
            <a:ext cx="123568" cy="164756"/>
          </a:xfrm>
          <a:prstGeom prst="triangle">
            <a:avLst/>
          </a:prstGeom>
          <a:solidFill>
            <a:srgbClr val="4E88C7">
              <a:lumMod val="75000"/>
            </a:srgbClr>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3" name="Up Arrow 102"/>
          <p:cNvSpPr/>
          <p:nvPr/>
        </p:nvSpPr>
        <p:spPr>
          <a:xfrm>
            <a:off x="9088024" y="2107143"/>
            <a:ext cx="96247" cy="640800"/>
          </a:xfrm>
          <a:prstGeom prst="upArrow">
            <a:avLst/>
          </a:prstGeom>
          <a:solidFill>
            <a:srgbClr val="00B050"/>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4" name="TextBox 103"/>
          <p:cNvSpPr txBox="1"/>
          <p:nvPr/>
        </p:nvSpPr>
        <p:spPr>
          <a:xfrm>
            <a:off x="8684378" y="2726081"/>
            <a:ext cx="1002377" cy="9387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rPr>
              <a:t>T</a:t>
            </a:r>
            <a:r>
              <a:rPr kumimoji="0" lang="en-GB" sz="1100" b="1" i="0" u="none" strike="noStrike" kern="0" cap="none" spc="0" normalizeH="0" baseline="-25000" noProof="0" dirty="0" smtClean="0">
                <a:ln>
                  <a:noFill/>
                </a:ln>
                <a:solidFill>
                  <a:srgbClr val="00B050"/>
                </a:solidFill>
                <a:effectLst/>
                <a:uLnTx/>
                <a:uFillTx/>
                <a:latin typeface="Calibri" panose="020F0502020204030204"/>
                <a:ea typeface="+mn-ea"/>
                <a:cs typeface="+mn-cs"/>
              </a:rPr>
              <a:t>end</a:t>
            </a:r>
            <a:r>
              <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rPr>
              <a:t>+2 (max)</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rPr>
              <a:t>Final HE technical &amp; financial</a:t>
            </a:r>
            <a:r>
              <a:rPr kumimoji="0" lang="en-GB" sz="1100" b="1" i="0" u="none" strike="noStrike" kern="0" cap="none" spc="0" normalizeH="0" noProof="0" dirty="0" smtClean="0">
                <a:ln>
                  <a:noFill/>
                </a:ln>
                <a:solidFill>
                  <a:srgbClr val="00B050"/>
                </a:solidFill>
                <a:effectLst/>
                <a:uLnTx/>
                <a:uFillTx/>
                <a:latin typeface="Calibri" panose="020F0502020204030204"/>
                <a:ea typeface="+mn-ea"/>
                <a:cs typeface="+mn-cs"/>
              </a:rPr>
              <a:t> </a:t>
            </a:r>
            <a:r>
              <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rPr>
              <a:t>report</a:t>
            </a:r>
          </a:p>
        </p:txBody>
      </p:sp>
      <p:sp>
        <p:nvSpPr>
          <p:cNvPr id="105" name="Up Arrow 104"/>
          <p:cNvSpPr/>
          <p:nvPr/>
        </p:nvSpPr>
        <p:spPr>
          <a:xfrm>
            <a:off x="4312768" y="4010091"/>
            <a:ext cx="106034" cy="741409"/>
          </a:xfrm>
          <a:prstGeom prst="upArrow">
            <a:avLst/>
          </a:prstGeom>
          <a:solidFill>
            <a:srgbClr val="00B050"/>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6" name="TextBox 105"/>
          <p:cNvSpPr txBox="1"/>
          <p:nvPr/>
        </p:nvSpPr>
        <p:spPr>
          <a:xfrm>
            <a:off x="3429016" y="4844860"/>
            <a:ext cx="1873538" cy="9387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rPr>
              <a:t>T</a:t>
            </a:r>
            <a:r>
              <a:rPr kumimoji="0" lang="en-GB" sz="1100" b="1" i="0" u="none" strike="noStrike" kern="0" cap="none" spc="0" normalizeH="0" baseline="-25000" noProof="0" dirty="0" smtClean="0">
                <a:ln>
                  <a:noFill/>
                </a:ln>
                <a:solidFill>
                  <a:srgbClr val="00B050"/>
                </a:solidFill>
                <a:effectLst/>
                <a:uLnTx/>
                <a:uFillTx/>
                <a:latin typeface="Calibri" panose="020F0502020204030204"/>
                <a:ea typeface="+mn-ea"/>
                <a:cs typeface="+mn-cs"/>
              </a:rPr>
              <a:t>0</a:t>
            </a:r>
            <a:r>
              <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rPr>
              <a:t>+14 (max)</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rPr>
              <a:t>Project input to review (e.g. maturity self assessment, validation approach) + </a:t>
            </a:r>
            <a:r>
              <a:rPr kumimoji="0" lang="en-GB" sz="1100" b="1" i="0" u="sng" strike="noStrike" kern="0" cap="none" spc="0" normalizeH="0" baseline="0" noProof="0" dirty="0" smtClean="0">
                <a:ln>
                  <a:noFill/>
                </a:ln>
                <a:solidFill>
                  <a:srgbClr val="00B050"/>
                </a:solidFill>
                <a:effectLst/>
                <a:uLnTx/>
                <a:uFillTx/>
                <a:latin typeface="Calibri" panose="020F0502020204030204"/>
                <a:ea typeface="+mn-ea"/>
                <a:cs typeface="+mn-cs"/>
              </a:rPr>
              <a:t>CDE plan update</a:t>
            </a:r>
          </a:p>
        </p:txBody>
      </p:sp>
      <p:sp>
        <p:nvSpPr>
          <p:cNvPr id="107" name="Up Arrow 106"/>
          <p:cNvSpPr/>
          <p:nvPr/>
        </p:nvSpPr>
        <p:spPr>
          <a:xfrm>
            <a:off x="7195817" y="4014205"/>
            <a:ext cx="96247" cy="741409"/>
          </a:xfrm>
          <a:prstGeom prst="upArrow">
            <a:avLst/>
          </a:prstGeom>
          <a:solidFill>
            <a:srgbClr val="00B050"/>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8" name="TextBox 107"/>
          <p:cNvSpPr txBox="1"/>
          <p:nvPr/>
        </p:nvSpPr>
        <p:spPr>
          <a:xfrm>
            <a:off x="6477567" y="4767584"/>
            <a:ext cx="1558438"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rPr>
              <a:t>T</a:t>
            </a:r>
            <a:r>
              <a:rPr kumimoji="0" lang="en-GB" sz="1100" b="1" i="0" u="none" strike="noStrike" kern="0" cap="none" spc="0" normalizeH="0" baseline="-25000" noProof="0" dirty="0" smtClean="0">
                <a:ln>
                  <a:noFill/>
                </a:ln>
                <a:solidFill>
                  <a:srgbClr val="00B050"/>
                </a:solidFill>
                <a:effectLst/>
                <a:uLnTx/>
                <a:uFillTx/>
                <a:latin typeface="Calibri" panose="020F0502020204030204"/>
                <a:ea typeface="+mn-ea"/>
                <a:cs typeface="+mn-cs"/>
              </a:rPr>
              <a:t>end</a:t>
            </a:r>
            <a:r>
              <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rPr>
              <a:t>-8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rPr>
              <a:t>PJ provides deliverables for maturity assessment</a:t>
            </a:r>
          </a:p>
        </p:txBody>
      </p:sp>
      <p:sp>
        <p:nvSpPr>
          <p:cNvPr id="109" name="TextBox 108"/>
          <p:cNvSpPr txBox="1"/>
          <p:nvPr/>
        </p:nvSpPr>
        <p:spPr>
          <a:xfrm>
            <a:off x="1359611" y="3219259"/>
            <a:ext cx="1075449"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70C0"/>
                </a:solidFill>
                <a:effectLst/>
                <a:uLnTx/>
                <a:uFillTx/>
                <a:latin typeface="Calibri" panose="020F0502020204030204"/>
                <a:ea typeface="+mn-ea"/>
                <a:cs typeface="+mn-cs"/>
              </a:rPr>
              <a:t>T</a:t>
            </a:r>
            <a:r>
              <a:rPr kumimoji="0" lang="en-GB" sz="1100" b="1" i="0" u="none" strike="noStrike" kern="0" cap="none" spc="0" normalizeH="0" baseline="-25000" noProof="0" dirty="0" smtClean="0">
                <a:ln>
                  <a:noFill/>
                </a:ln>
                <a:solidFill>
                  <a:srgbClr val="0070C0"/>
                </a:solidFill>
                <a:effectLst/>
                <a:uLnTx/>
                <a:uFillTx/>
                <a:latin typeface="Calibri" panose="020F0502020204030204"/>
                <a:ea typeface="+mn-ea"/>
                <a:cs typeface="+mn-cs"/>
              </a:rPr>
              <a:t>0</a:t>
            </a:r>
            <a:r>
              <a:rPr kumimoji="0" lang="en-GB" sz="1100" b="1" i="0" u="none" strike="noStrike" kern="0" cap="none" spc="0" normalizeH="0" baseline="0" noProof="0" dirty="0" smtClean="0">
                <a:ln>
                  <a:noFill/>
                </a:ln>
                <a:solidFill>
                  <a:srgbClr val="0070C0"/>
                </a:solidFill>
                <a:effectLst/>
                <a:uLnTx/>
                <a:uFillTx/>
                <a:latin typeface="Calibri" panose="020F050202020403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70C0"/>
                </a:solidFill>
                <a:effectLst/>
                <a:uLnTx/>
                <a:uFillTx/>
                <a:latin typeface="Calibri" panose="020F0502020204030204"/>
                <a:ea typeface="+mn-ea"/>
                <a:cs typeface="+mn-cs"/>
              </a:rPr>
              <a:t>KO meeting</a:t>
            </a:r>
          </a:p>
        </p:txBody>
      </p:sp>
      <p:sp>
        <p:nvSpPr>
          <p:cNvPr id="110" name="Oval 109"/>
          <p:cNvSpPr/>
          <p:nvPr/>
        </p:nvSpPr>
        <p:spPr>
          <a:xfrm>
            <a:off x="1376758" y="1353402"/>
            <a:ext cx="1037968" cy="3105665"/>
          </a:xfrm>
          <a:prstGeom prst="ellipse">
            <a:avLst/>
          </a:prstGeom>
          <a:noFill/>
          <a:ln w="9525" cap="flat" cmpd="sng" algn="ctr">
            <a:solidFill>
              <a:srgbClr val="FF0000"/>
            </a:solidFill>
            <a:prstDash val="dash"/>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1" name="TextBox 110"/>
          <p:cNvSpPr txBox="1"/>
          <p:nvPr/>
        </p:nvSpPr>
        <p:spPr>
          <a:xfrm>
            <a:off x="1332551" y="2655502"/>
            <a:ext cx="112786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FF0000"/>
                </a:solidFill>
                <a:effectLst/>
                <a:uLnTx/>
                <a:uFillTx/>
                <a:latin typeface="Calibri" panose="020F0502020204030204"/>
                <a:ea typeface="+mn-ea"/>
                <a:cs typeface="+mn-cs"/>
              </a:rPr>
              <a:t>Project initiation</a:t>
            </a:r>
          </a:p>
        </p:txBody>
      </p:sp>
      <p:sp>
        <p:nvSpPr>
          <p:cNvPr id="112" name="TextBox 111"/>
          <p:cNvSpPr txBox="1"/>
          <p:nvPr/>
        </p:nvSpPr>
        <p:spPr>
          <a:xfrm>
            <a:off x="1292869" y="4582727"/>
            <a:ext cx="120679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rPr>
              <a:t>Confirmed project / solution exit maturity level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rPr>
              <a:t>&amp; project schedule</a:t>
            </a:r>
          </a:p>
        </p:txBody>
      </p:sp>
      <p:sp>
        <p:nvSpPr>
          <p:cNvPr id="114" name="TextBox 113"/>
          <p:cNvSpPr txBox="1"/>
          <p:nvPr/>
        </p:nvSpPr>
        <p:spPr>
          <a:xfrm>
            <a:off x="3221175" y="4037031"/>
            <a:ext cx="944625"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70C0"/>
                </a:solidFill>
                <a:effectLst/>
                <a:uLnTx/>
                <a:uFillTx/>
                <a:latin typeface="Calibri" panose="020F0502020204030204"/>
                <a:ea typeface="+mn-ea"/>
                <a:cs typeface="+mn-cs"/>
              </a:rPr>
              <a:t>T</a:t>
            </a:r>
            <a:r>
              <a:rPr kumimoji="0" lang="en-GB" sz="1100" b="1" i="0" u="none" strike="noStrike" kern="0" cap="none" spc="0" normalizeH="0" baseline="-25000" noProof="0" dirty="0" smtClean="0">
                <a:ln>
                  <a:noFill/>
                </a:ln>
                <a:solidFill>
                  <a:srgbClr val="0070C0"/>
                </a:solidFill>
                <a:effectLst/>
                <a:uLnTx/>
                <a:uFillTx/>
                <a:latin typeface="Calibri" panose="020F0502020204030204"/>
                <a:ea typeface="+mn-ea"/>
                <a:cs typeface="+mn-cs"/>
              </a:rPr>
              <a:t>0</a:t>
            </a:r>
            <a:r>
              <a:rPr kumimoji="0" lang="en-GB" sz="1100" b="1" i="0" u="none" strike="noStrike" kern="0" cap="none" spc="0" normalizeH="0" baseline="0" noProof="0" dirty="0" smtClean="0">
                <a:ln>
                  <a:noFill/>
                </a:ln>
                <a:solidFill>
                  <a:srgbClr val="0070C0"/>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rPr>
              <a:t>Iterative versions</a:t>
            </a:r>
            <a:r>
              <a:rPr kumimoji="0" lang="en-GB" sz="1100" b="1" i="0" u="none" strike="noStrike" kern="0" cap="none" spc="0" normalizeH="0" noProof="0" dirty="0" smtClean="0">
                <a:ln>
                  <a:noFill/>
                </a:ln>
                <a:solidFill>
                  <a:srgbClr val="00B050"/>
                </a:solidFill>
                <a:effectLst/>
                <a:uLnTx/>
                <a:uFillTx/>
                <a:latin typeface="Calibri" panose="020F0502020204030204"/>
                <a:ea typeface="+mn-ea"/>
                <a:cs typeface="+mn-cs"/>
              </a:rPr>
              <a:t> of </a:t>
            </a:r>
            <a:r>
              <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rPr>
              <a:t>deliverables</a:t>
            </a:r>
          </a:p>
        </p:txBody>
      </p:sp>
      <p:sp>
        <p:nvSpPr>
          <p:cNvPr id="115" name="TextBox 114"/>
          <p:cNvSpPr txBox="1"/>
          <p:nvPr/>
        </p:nvSpPr>
        <p:spPr>
          <a:xfrm>
            <a:off x="4190951" y="4024672"/>
            <a:ext cx="903567"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70C0"/>
                </a:solidFill>
                <a:effectLst/>
                <a:uLnTx/>
                <a:uFillTx/>
                <a:latin typeface="Calibri" panose="020F0502020204030204"/>
                <a:ea typeface="+mn-ea"/>
                <a:cs typeface="+mn-cs"/>
              </a:rPr>
              <a:t>T</a:t>
            </a:r>
            <a:r>
              <a:rPr kumimoji="0" lang="en-GB" sz="1100" b="1" i="0" u="none" strike="noStrike" kern="0" cap="none" spc="0" normalizeH="0" baseline="-25000" noProof="0" dirty="0" smtClean="0">
                <a:ln>
                  <a:noFill/>
                </a:ln>
                <a:solidFill>
                  <a:srgbClr val="0070C0"/>
                </a:solidFill>
                <a:effectLst/>
                <a:uLnTx/>
                <a:uFillTx/>
                <a:latin typeface="Calibri" panose="020F0502020204030204"/>
                <a:ea typeface="+mn-ea"/>
                <a:cs typeface="+mn-cs"/>
              </a:rPr>
              <a:t>0</a:t>
            </a:r>
            <a:r>
              <a:rPr kumimoji="0" lang="en-GB" sz="1100" b="1" i="0" u="none" strike="noStrike" kern="0" cap="none" spc="0" normalizeH="0" baseline="0" noProof="0" dirty="0" smtClean="0">
                <a:ln>
                  <a:noFill/>
                </a:ln>
                <a:solidFill>
                  <a:srgbClr val="0070C0"/>
                </a:solidFill>
                <a:effectLst/>
                <a:uLnTx/>
                <a:uFillTx/>
                <a:latin typeface="Calibri" panose="020F0502020204030204"/>
                <a:ea typeface="+mn-ea"/>
                <a:cs typeface="+mn-cs"/>
              </a:rPr>
              <a:t>+15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70C0"/>
                </a:solidFill>
                <a:effectLst/>
                <a:uLnTx/>
                <a:uFillTx/>
                <a:latin typeface="Calibri" panose="020F0502020204030204"/>
                <a:ea typeface="+mn-ea"/>
                <a:cs typeface="+mn-cs"/>
              </a:rPr>
              <a:t>Project review</a:t>
            </a:r>
          </a:p>
        </p:txBody>
      </p:sp>
      <p:sp>
        <p:nvSpPr>
          <p:cNvPr id="117" name="TextBox 116"/>
          <p:cNvSpPr txBox="1"/>
          <p:nvPr/>
        </p:nvSpPr>
        <p:spPr>
          <a:xfrm>
            <a:off x="5015735" y="4020550"/>
            <a:ext cx="1156336"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70C0"/>
                </a:solidFill>
                <a:effectLst/>
                <a:uLnTx/>
                <a:uFillTx/>
                <a:latin typeface="Calibri" panose="020F0502020204030204"/>
                <a:ea typeface="+mn-ea"/>
                <a:cs typeface="+mn-cs"/>
              </a:rPr>
              <a:t>T</a:t>
            </a:r>
            <a:r>
              <a:rPr kumimoji="0" lang="en-GB" sz="1100" b="1" i="0" u="none" strike="noStrike" kern="0" cap="none" spc="0" normalizeH="0" baseline="-25000" noProof="0" dirty="0" smtClean="0">
                <a:ln>
                  <a:noFill/>
                </a:ln>
                <a:solidFill>
                  <a:srgbClr val="0070C0"/>
                </a:solidFill>
                <a:effectLst/>
                <a:uLnTx/>
                <a:uFillTx/>
                <a:latin typeface="Calibri" panose="020F0502020204030204"/>
                <a:ea typeface="+mn-ea"/>
                <a:cs typeface="+mn-cs"/>
              </a:rPr>
              <a:t>0</a:t>
            </a:r>
            <a:r>
              <a:rPr kumimoji="0" lang="en-GB" sz="1100" b="1" i="0" u="none" strike="noStrike" kern="0" cap="none" spc="0" normalizeH="0" baseline="0" noProof="0" dirty="0" smtClean="0">
                <a:ln>
                  <a:noFill/>
                </a:ln>
                <a:solidFill>
                  <a:srgbClr val="0070C0"/>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rPr>
              <a:t>Validation </a:t>
            </a:r>
            <a:r>
              <a:rPr lang="en-GB" sz="1100" b="1" kern="0" dirty="0" smtClean="0">
                <a:solidFill>
                  <a:srgbClr val="00B050"/>
                </a:solidFill>
                <a:latin typeface="Calibri" panose="020F0502020204030204"/>
              </a:rPr>
              <a:t>a</a:t>
            </a:r>
            <a:r>
              <a:rPr kumimoji="0" lang="en-GB" sz="1100" b="1" i="0" u="none" strike="noStrike" kern="0" cap="none" spc="0" normalizeH="0" baseline="0" noProof="0" dirty="0" err="1" smtClean="0">
                <a:ln>
                  <a:noFill/>
                </a:ln>
                <a:solidFill>
                  <a:srgbClr val="00B050"/>
                </a:solidFill>
                <a:effectLst/>
                <a:uLnTx/>
                <a:uFillTx/>
                <a:latin typeface="Calibri" panose="020F0502020204030204"/>
                <a:ea typeface="+mn-ea"/>
                <a:cs typeface="+mn-cs"/>
              </a:rPr>
              <a:t>ctivities</a:t>
            </a:r>
            <a:endParaRPr kumimoji="0" lang="en-GB" sz="1200" b="1" i="0" u="none" strike="noStrike" kern="0" cap="none" spc="0" normalizeH="0" baseline="0" noProof="0" dirty="0" smtClean="0">
              <a:ln>
                <a:noFill/>
              </a:ln>
              <a:solidFill>
                <a:srgbClr val="00B050"/>
              </a:solidFill>
              <a:effectLst/>
              <a:uLnTx/>
              <a:uFillTx/>
              <a:latin typeface="Calibri" panose="020F0502020204030204"/>
              <a:ea typeface="+mn-ea"/>
              <a:cs typeface="+mn-cs"/>
            </a:endParaRPr>
          </a:p>
        </p:txBody>
      </p:sp>
      <p:sp>
        <p:nvSpPr>
          <p:cNvPr id="118" name="TextBox 117"/>
          <p:cNvSpPr txBox="1"/>
          <p:nvPr/>
        </p:nvSpPr>
        <p:spPr>
          <a:xfrm>
            <a:off x="6182379" y="4032910"/>
            <a:ext cx="944625"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70C0"/>
                </a:solidFill>
                <a:effectLst/>
                <a:uLnTx/>
                <a:uFillTx/>
                <a:latin typeface="Calibri" panose="020F0502020204030204"/>
                <a:ea typeface="+mn-ea"/>
                <a:cs typeface="+mn-cs"/>
              </a:rPr>
              <a:t>T</a:t>
            </a:r>
            <a:r>
              <a:rPr kumimoji="0" lang="en-GB" sz="1100" b="1" i="0" u="none" strike="noStrike" kern="0" cap="none" spc="0" normalizeH="0" baseline="-25000" noProof="0" dirty="0" smtClean="0">
                <a:ln>
                  <a:noFill/>
                </a:ln>
                <a:solidFill>
                  <a:srgbClr val="0070C0"/>
                </a:solidFill>
                <a:effectLst/>
                <a:uLnTx/>
                <a:uFillTx/>
                <a:latin typeface="Calibri" panose="020F0502020204030204"/>
                <a:ea typeface="+mn-ea"/>
                <a:cs typeface="+mn-cs"/>
              </a:rPr>
              <a:t>0</a:t>
            </a:r>
            <a:r>
              <a:rPr kumimoji="0" lang="en-GB" sz="1100" b="1" i="0" u="none" strike="noStrike" kern="0" cap="none" spc="0" normalizeH="0" baseline="0" noProof="0" dirty="0" smtClean="0">
                <a:ln>
                  <a:noFill/>
                </a:ln>
                <a:solidFill>
                  <a:srgbClr val="0070C0"/>
                </a:solidFill>
                <a:effectLst/>
                <a:uLnTx/>
                <a:uFillTx/>
                <a:latin typeface="Calibri" panose="020F0502020204030204"/>
                <a:ea typeface="+mn-ea"/>
                <a:cs typeface="+mn-cs"/>
              </a:rPr>
              <a:t>+?</a:t>
            </a:r>
          </a:p>
          <a:p>
            <a:pPr lvl="0" algn="ctr" defTabSz="457200">
              <a:defRPr/>
            </a:pPr>
            <a:r>
              <a:rPr lang="en-GB" sz="1100" b="1" kern="0" dirty="0">
                <a:solidFill>
                  <a:srgbClr val="00B050"/>
                </a:solidFill>
              </a:rPr>
              <a:t>Iterative versions of deliverables</a:t>
            </a:r>
          </a:p>
        </p:txBody>
      </p:sp>
      <p:sp>
        <p:nvSpPr>
          <p:cNvPr id="121" name="TextBox 120"/>
          <p:cNvSpPr txBox="1"/>
          <p:nvPr/>
        </p:nvSpPr>
        <p:spPr>
          <a:xfrm>
            <a:off x="7230536" y="4203996"/>
            <a:ext cx="944625"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70C0"/>
                </a:solidFill>
                <a:effectLst/>
                <a:uLnTx/>
                <a:uFillTx/>
                <a:latin typeface="Calibri" panose="020F0502020204030204"/>
                <a:ea typeface="+mn-ea"/>
                <a:cs typeface="+mn-cs"/>
              </a:rPr>
              <a:t>T</a:t>
            </a:r>
            <a:r>
              <a:rPr kumimoji="0" lang="en-GB" sz="1100" b="1" i="0" u="none" strike="noStrike" kern="0" cap="none" spc="0" normalizeH="0" baseline="-25000" noProof="0" dirty="0" smtClean="0">
                <a:ln>
                  <a:noFill/>
                </a:ln>
                <a:solidFill>
                  <a:srgbClr val="0070C0"/>
                </a:solidFill>
                <a:effectLst/>
                <a:uLnTx/>
                <a:uFillTx/>
                <a:latin typeface="Calibri" panose="020F0502020204030204"/>
                <a:ea typeface="+mn-ea"/>
                <a:cs typeface="+mn-cs"/>
              </a:rPr>
              <a:t>end</a:t>
            </a:r>
            <a:r>
              <a:rPr kumimoji="0" lang="en-GB" sz="1100" b="1" i="0" u="none" strike="noStrike" kern="0" cap="none" spc="0" normalizeH="0" baseline="0" noProof="0" dirty="0" smtClean="0">
                <a:ln>
                  <a:noFill/>
                </a:ln>
                <a:solidFill>
                  <a:srgbClr val="0070C0"/>
                </a:solidFill>
                <a:effectLst/>
                <a:uLnTx/>
                <a:uFillTx/>
                <a:latin typeface="Calibri" panose="020F0502020204030204"/>
                <a:ea typeface="+mn-ea"/>
                <a:cs typeface="+mn-cs"/>
              </a:rPr>
              <a:t>-6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70C0"/>
                </a:solidFill>
                <a:effectLst/>
                <a:uLnTx/>
                <a:uFillTx/>
                <a:latin typeface="Calibri" panose="020F0502020204030204"/>
                <a:ea typeface="+mn-ea"/>
                <a:cs typeface="+mn-cs"/>
              </a:rPr>
              <a:t>Exit maturity gate</a:t>
            </a:r>
          </a:p>
        </p:txBody>
      </p:sp>
      <p:grpSp>
        <p:nvGrpSpPr>
          <p:cNvPr id="9" name="Group 8"/>
          <p:cNvGrpSpPr/>
          <p:nvPr/>
        </p:nvGrpSpPr>
        <p:grpSpPr>
          <a:xfrm>
            <a:off x="10029933" y="5373353"/>
            <a:ext cx="2148110" cy="989209"/>
            <a:chOff x="10007068" y="5076741"/>
            <a:chExt cx="2148110" cy="989209"/>
          </a:xfrm>
        </p:grpSpPr>
        <p:sp>
          <p:nvSpPr>
            <p:cNvPr id="122" name="Isosceles Triangle 121"/>
            <p:cNvSpPr/>
            <p:nvPr/>
          </p:nvSpPr>
          <p:spPr>
            <a:xfrm>
              <a:off x="10191187" y="5148251"/>
              <a:ext cx="123568" cy="164756"/>
            </a:xfrm>
            <a:prstGeom prst="triangle">
              <a:avLst/>
            </a:prstGeom>
            <a:solidFill>
              <a:srgbClr val="FFC000"/>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3" name="Isosceles Triangle 122"/>
            <p:cNvSpPr/>
            <p:nvPr/>
          </p:nvSpPr>
          <p:spPr>
            <a:xfrm>
              <a:off x="10183365" y="5373353"/>
              <a:ext cx="123568" cy="164756"/>
            </a:xfrm>
            <a:prstGeom prst="triangle">
              <a:avLst/>
            </a:prstGeom>
            <a:solidFill>
              <a:srgbClr val="4E88C7">
                <a:lumMod val="75000"/>
              </a:srgbClr>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4" name="Up Arrow 123"/>
            <p:cNvSpPr/>
            <p:nvPr/>
          </p:nvSpPr>
          <p:spPr>
            <a:xfrm>
              <a:off x="10184837" y="5610616"/>
              <a:ext cx="106034" cy="187751"/>
            </a:xfrm>
            <a:prstGeom prst="upArrow">
              <a:avLst/>
            </a:prstGeom>
            <a:solidFill>
              <a:srgbClr val="00B050"/>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5" name="TextBox 124"/>
            <p:cNvSpPr txBox="1"/>
            <p:nvPr/>
          </p:nvSpPr>
          <p:spPr>
            <a:xfrm flipH="1">
              <a:off x="10007068" y="5773562"/>
              <a:ext cx="81102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FFC000"/>
                  </a:solidFill>
                  <a:effectLst/>
                  <a:uLnTx/>
                  <a:uFillTx/>
                  <a:latin typeface="Calibri" panose="020F0502020204030204"/>
                  <a:ea typeface="+mn-ea"/>
                  <a:cs typeface="+mn-cs"/>
                </a:rPr>
                <a:t>T</a:t>
              </a:r>
              <a:r>
                <a:rPr kumimoji="0" lang="en-GB" sz="1200" b="1" i="0" u="none" strike="noStrike" kern="0" cap="none" spc="0" normalizeH="0" baseline="-25000" noProof="0" dirty="0" smtClean="0">
                  <a:ln>
                    <a:noFill/>
                  </a:ln>
                  <a:solidFill>
                    <a:srgbClr val="FFC000"/>
                  </a:solidFill>
                  <a:effectLst/>
                  <a:uLnTx/>
                  <a:uFillTx/>
                  <a:latin typeface="Calibri" panose="020F0502020204030204"/>
                  <a:ea typeface="+mn-ea"/>
                  <a:cs typeface="+mn-cs"/>
                </a:rPr>
                <a:t>0</a:t>
              </a:r>
              <a:r>
                <a:rPr kumimoji="0" lang="en-GB" sz="1200" b="1" i="0" u="none" strike="noStrike" kern="0" cap="none" spc="0" normalizeH="0" baseline="0" noProof="0" dirty="0" smtClean="0">
                  <a:ln>
                    <a:noFill/>
                  </a:ln>
                  <a:solidFill>
                    <a:srgbClr val="FFC000"/>
                  </a:solidFill>
                  <a:effectLst/>
                  <a:uLnTx/>
                  <a:uFillTx/>
                  <a:latin typeface="Calibri" panose="020F0502020204030204"/>
                  <a:ea typeface="+mn-ea"/>
                  <a:cs typeface="+mn-cs"/>
                </a:rPr>
                <a:t>+12</a:t>
              </a:r>
            </a:p>
          </p:txBody>
        </p:sp>
        <p:sp>
          <p:nvSpPr>
            <p:cNvPr id="126" name="TextBox 125"/>
            <p:cNvSpPr txBox="1"/>
            <p:nvPr/>
          </p:nvSpPr>
          <p:spPr>
            <a:xfrm>
              <a:off x="10489337" y="5076741"/>
              <a:ext cx="116891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FFC000"/>
                  </a:solidFill>
                  <a:effectLst/>
                  <a:uLnTx/>
                  <a:uFillTx/>
                  <a:latin typeface="Calibri" panose="020F0502020204030204"/>
                  <a:ea typeface="+mn-ea"/>
                  <a:cs typeface="+mn-cs"/>
                </a:rPr>
                <a:t>HE milestone</a:t>
              </a:r>
            </a:p>
          </p:txBody>
        </p:sp>
        <p:sp>
          <p:nvSpPr>
            <p:cNvPr id="127" name="TextBox 126"/>
            <p:cNvSpPr txBox="1"/>
            <p:nvPr/>
          </p:nvSpPr>
          <p:spPr>
            <a:xfrm>
              <a:off x="10489337" y="5301843"/>
              <a:ext cx="166584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70C0"/>
                  </a:solidFill>
                  <a:effectLst/>
                  <a:uLnTx/>
                  <a:uFillTx/>
                  <a:latin typeface="Calibri" panose="020F0502020204030204"/>
                  <a:ea typeface="+mn-ea"/>
                  <a:cs typeface="+mn-cs"/>
                </a:rPr>
                <a:t>Technical milestone</a:t>
              </a:r>
            </a:p>
          </p:txBody>
        </p:sp>
        <p:sp>
          <p:nvSpPr>
            <p:cNvPr id="128" name="TextBox 127"/>
            <p:cNvSpPr txBox="1"/>
            <p:nvPr/>
          </p:nvSpPr>
          <p:spPr>
            <a:xfrm>
              <a:off x="10489337" y="5550603"/>
              <a:ext cx="159210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B050"/>
                  </a:solidFill>
                  <a:effectLst/>
                  <a:uLnTx/>
                  <a:uFillTx/>
                  <a:latin typeface="Calibri" panose="020F0502020204030204"/>
                  <a:ea typeface="+mn-ea"/>
                  <a:cs typeface="+mn-cs"/>
                </a:rPr>
                <a:t>Project submission</a:t>
              </a:r>
            </a:p>
          </p:txBody>
        </p:sp>
        <p:sp>
          <p:nvSpPr>
            <p:cNvPr id="129" name="TextBox 128"/>
            <p:cNvSpPr txBox="1"/>
            <p:nvPr/>
          </p:nvSpPr>
          <p:spPr>
            <a:xfrm>
              <a:off x="10489337" y="5758173"/>
              <a:ext cx="1284326" cy="307777"/>
            </a:xfrm>
            <a:prstGeom prst="rect">
              <a:avLst/>
            </a:prstGeom>
            <a:noFill/>
          </p:spPr>
          <p:txBody>
            <a:bodyPr wrap="none" rtlCol="0">
              <a:spAutoFit/>
            </a:bodyPr>
            <a:lstStyle/>
            <a:p>
              <a:pPr lvl="0" defTabSz="457200">
                <a:defRPr/>
              </a:pPr>
              <a:r>
                <a:rPr kumimoji="0" lang="en-GB" sz="1400" b="1" i="0" u="none" strike="noStrike" kern="0" cap="none" spc="0" normalizeH="0" baseline="0" noProof="0" dirty="0" smtClean="0">
                  <a:ln>
                    <a:noFill/>
                  </a:ln>
                  <a:solidFill>
                    <a:srgbClr val="FFC000"/>
                  </a:solidFill>
                  <a:effectLst/>
                  <a:uLnTx/>
                  <a:uFillTx/>
                  <a:latin typeface="Calibri" panose="020F0502020204030204"/>
                </a:rPr>
                <a:t>T</a:t>
              </a:r>
              <a:r>
                <a:rPr kumimoji="0" lang="en-GB" sz="1400" b="1" i="0" u="none" strike="noStrike" kern="0" cap="none" spc="0" normalizeH="0" baseline="-25000" noProof="0" dirty="0" smtClean="0">
                  <a:ln>
                    <a:noFill/>
                  </a:ln>
                  <a:solidFill>
                    <a:srgbClr val="FFC000"/>
                  </a:solidFill>
                  <a:effectLst/>
                  <a:uLnTx/>
                  <a:uFillTx/>
                  <a:latin typeface="Calibri" panose="020F0502020204030204"/>
                </a:rPr>
                <a:t>0</a:t>
              </a:r>
              <a:r>
                <a:rPr lang="en-GB" sz="1400" b="1" kern="0" dirty="0">
                  <a:solidFill>
                    <a:srgbClr val="FFC000"/>
                  </a:solidFill>
                </a:rPr>
                <a:t> + </a:t>
              </a:r>
              <a:r>
                <a:rPr kumimoji="0" lang="en-GB" sz="1400" b="1" i="0" u="none" strike="noStrike" kern="0" cap="none" spc="0" normalizeH="0" baseline="0" noProof="0" dirty="0" smtClean="0">
                  <a:ln>
                    <a:noFill/>
                  </a:ln>
                  <a:solidFill>
                    <a:srgbClr val="FFC000"/>
                  </a:solidFill>
                  <a:effectLst/>
                  <a:uLnTx/>
                  <a:uFillTx/>
                  <a:latin typeface="Calibri" panose="020F0502020204030204"/>
                </a:rPr>
                <a:t>12 months</a:t>
              </a:r>
            </a:p>
          </p:txBody>
        </p:sp>
      </p:grpSp>
      <p:sp>
        <p:nvSpPr>
          <p:cNvPr id="3" name="TextBox 2"/>
          <p:cNvSpPr txBox="1"/>
          <p:nvPr/>
        </p:nvSpPr>
        <p:spPr>
          <a:xfrm>
            <a:off x="541046" y="5938447"/>
            <a:ext cx="9395871"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effectLst/>
                <a:uLnTx/>
                <a:uFillTx/>
                <a:latin typeface="Calibri" panose="020F0502020204030204"/>
                <a:ea typeface="+mn-ea"/>
                <a:cs typeface="+mn-cs"/>
              </a:rPr>
              <a:t>Regular coordination between the projects and the SESAR 3 JU will ensure quality of the delivery </a:t>
            </a:r>
            <a:endParaRPr kumimoji="0" lang="en-GB" sz="1800" b="1" i="0" u="none" strike="noStrike" kern="1200" cap="none" spc="0" normalizeH="0" baseline="0" noProof="0" dirty="0">
              <a:ln>
                <a:noFill/>
              </a:ln>
              <a:effectLst/>
              <a:uLnTx/>
              <a:uFillTx/>
              <a:latin typeface="Calibri" panose="020F0502020204030204"/>
              <a:ea typeface="+mn-ea"/>
              <a:cs typeface="+mn-cs"/>
            </a:endParaRPr>
          </a:p>
        </p:txBody>
      </p:sp>
      <p:sp>
        <p:nvSpPr>
          <p:cNvPr id="7" name="TextBox 6"/>
          <p:cNvSpPr txBox="1"/>
          <p:nvPr/>
        </p:nvSpPr>
        <p:spPr>
          <a:xfrm>
            <a:off x="93336" y="1551149"/>
            <a:ext cx="1229072"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smtClean="0">
                <a:ln>
                  <a:noFill/>
                </a:ln>
                <a:solidFill>
                  <a:srgbClr val="FFC000"/>
                </a:solidFill>
                <a:effectLst/>
                <a:uLnTx/>
                <a:uFillTx/>
                <a:latin typeface="Calibri" panose="020F0502020204030204"/>
                <a:ea typeface="+mn-ea"/>
                <a:cs typeface="+mn-cs"/>
              </a:rPr>
              <a:t>Grant management stream</a:t>
            </a:r>
            <a:endParaRPr kumimoji="0" lang="en-GB" sz="15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130" name="TextBox 129"/>
          <p:cNvSpPr txBox="1"/>
          <p:nvPr/>
        </p:nvSpPr>
        <p:spPr>
          <a:xfrm>
            <a:off x="93609" y="3487221"/>
            <a:ext cx="1229072"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smtClean="0">
                <a:ln>
                  <a:noFill/>
                </a:ln>
                <a:solidFill>
                  <a:srgbClr val="0070C0"/>
                </a:solidFill>
                <a:effectLst/>
                <a:uLnTx/>
                <a:uFillTx/>
                <a:latin typeface="Calibri" panose="020F0502020204030204"/>
                <a:ea typeface="+mn-ea"/>
                <a:cs typeface="+mn-cs"/>
              </a:rPr>
              <a:t>Programme management stream</a:t>
            </a:r>
            <a:endParaRPr kumimoji="0" lang="en-GB" sz="15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95" name="Isosceles Triangle 94"/>
          <p:cNvSpPr/>
          <p:nvPr/>
        </p:nvSpPr>
        <p:spPr>
          <a:xfrm>
            <a:off x="2453637" y="3741868"/>
            <a:ext cx="123568" cy="164756"/>
          </a:xfrm>
          <a:prstGeom prst="triangle">
            <a:avLst/>
          </a:prstGeom>
          <a:solidFill>
            <a:srgbClr val="4E88C7">
              <a:lumMod val="75000"/>
            </a:srgbClr>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3" name="TextBox 112"/>
          <p:cNvSpPr txBox="1"/>
          <p:nvPr/>
        </p:nvSpPr>
        <p:spPr>
          <a:xfrm>
            <a:off x="2050577" y="4223028"/>
            <a:ext cx="944625"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70C0"/>
                </a:solidFill>
                <a:effectLst/>
                <a:uLnTx/>
                <a:uFillTx/>
                <a:latin typeface="Calibri" panose="020F0502020204030204"/>
                <a:ea typeface="+mn-ea"/>
                <a:cs typeface="+mn-cs"/>
              </a:rPr>
              <a:t>T</a:t>
            </a:r>
            <a:r>
              <a:rPr kumimoji="0" lang="en-GB" sz="1100" b="1" i="0" u="none" strike="noStrike" kern="0" cap="none" spc="0" normalizeH="0" baseline="-25000" noProof="0" dirty="0" smtClean="0">
                <a:ln>
                  <a:noFill/>
                </a:ln>
                <a:solidFill>
                  <a:srgbClr val="0070C0"/>
                </a:solidFill>
                <a:effectLst/>
                <a:uLnTx/>
                <a:uFillTx/>
                <a:latin typeface="Calibri" panose="020F0502020204030204"/>
                <a:ea typeface="+mn-ea"/>
                <a:cs typeface="+mn-cs"/>
              </a:rPr>
              <a:t>0</a:t>
            </a:r>
            <a:r>
              <a:rPr kumimoji="0" lang="en-GB" sz="1100" b="1" i="0" u="none" strike="noStrike" kern="0" cap="none" spc="0" normalizeH="0" baseline="0" noProof="0" dirty="0" smtClean="0">
                <a:ln>
                  <a:noFill/>
                </a:ln>
                <a:solidFill>
                  <a:srgbClr val="0070C0"/>
                </a:solidFill>
                <a:effectLst/>
                <a:uLnTx/>
                <a:uFillTx/>
                <a:latin typeface="Calibri" panose="020F0502020204030204"/>
                <a:ea typeface="+mn-ea"/>
                <a:cs typeface="+mn-cs"/>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rPr>
              <a:t>PMP</a:t>
            </a:r>
            <a:r>
              <a:rPr kumimoji="0" lang="en-GB" sz="1100" b="1" i="0" u="none" strike="noStrike" kern="0" cap="none" spc="0" normalizeH="0" noProof="0" dirty="0" smtClean="0">
                <a:ln>
                  <a:noFill/>
                </a:ln>
                <a:solidFill>
                  <a:srgbClr val="00B050"/>
                </a:solidFill>
                <a:effectLst/>
                <a:uLnTx/>
                <a:uFillTx/>
                <a:latin typeface="Calibri" panose="020F0502020204030204"/>
                <a:ea typeface="+mn-ea"/>
                <a:cs typeface="+mn-cs"/>
              </a:rPr>
              <a:t> &amp;</a:t>
            </a:r>
            <a:r>
              <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rPr>
              <a:t> CDE plan</a:t>
            </a:r>
          </a:p>
        </p:txBody>
      </p:sp>
      <p:sp>
        <p:nvSpPr>
          <p:cNvPr id="64" name="Isosceles Triangle 63"/>
          <p:cNvSpPr/>
          <p:nvPr/>
        </p:nvSpPr>
        <p:spPr>
          <a:xfrm>
            <a:off x="2966437" y="3741868"/>
            <a:ext cx="123568" cy="164756"/>
          </a:xfrm>
          <a:prstGeom prst="triangle">
            <a:avLst/>
          </a:prstGeom>
          <a:solidFill>
            <a:srgbClr val="4E88C7">
              <a:lumMod val="75000"/>
            </a:srgbClr>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5" name="TextBox 64"/>
          <p:cNvSpPr txBox="1"/>
          <p:nvPr/>
        </p:nvSpPr>
        <p:spPr>
          <a:xfrm>
            <a:off x="2550026" y="4627693"/>
            <a:ext cx="944625"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70C0"/>
                </a:solidFill>
                <a:effectLst/>
                <a:uLnTx/>
                <a:uFillTx/>
                <a:latin typeface="Calibri" panose="020F0502020204030204"/>
                <a:ea typeface="+mn-ea"/>
                <a:cs typeface="+mn-cs"/>
              </a:rPr>
              <a:t>T</a:t>
            </a:r>
            <a:r>
              <a:rPr kumimoji="0" lang="en-GB" sz="1100" b="1" i="0" u="none" strike="noStrike" kern="0" cap="none" spc="0" normalizeH="0" baseline="-25000" noProof="0" dirty="0" smtClean="0">
                <a:ln>
                  <a:noFill/>
                </a:ln>
                <a:solidFill>
                  <a:srgbClr val="0070C0"/>
                </a:solidFill>
                <a:effectLst/>
                <a:uLnTx/>
                <a:uFillTx/>
                <a:latin typeface="Calibri" panose="020F0502020204030204"/>
                <a:ea typeface="+mn-ea"/>
                <a:cs typeface="+mn-cs"/>
              </a:rPr>
              <a:t>0</a:t>
            </a:r>
            <a:r>
              <a:rPr kumimoji="0" lang="en-GB" sz="1100" b="1" i="0" u="none" strike="noStrike" kern="0" cap="none" spc="0" normalizeH="0" baseline="0" noProof="0" dirty="0" smtClean="0">
                <a:ln>
                  <a:noFill/>
                </a:ln>
                <a:solidFill>
                  <a:srgbClr val="0070C0"/>
                </a:solidFill>
                <a:effectLst/>
                <a:uLnTx/>
                <a:uFillTx/>
                <a:latin typeface="Calibri" panose="020F0502020204030204"/>
                <a:ea typeface="+mn-ea"/>
                <a:cs typeface="+mn-cs"/>
              </a:rPr>
              <a:t>+6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B050"/>
                </a:solidFill>
                <a:effectLst/>
                <a:uLnTx/>
                <a:uFillTx/>
                <a:latin typeface="Calibri" panose="020F0502020204030204"/>
                <a:ea typeface="+mn-ea"/>
                <a:cs typeface="+mn-cs"/>
              </a:rPr>
              <a:t>DMP</a:t>
            </a:r>
          </a:p>
        </p:txBody>
      </p:sp>
      <p:graphicFrame>
        <p:nvGraphicFramePr>
          <p:cNvPr id="8" name="Table 7"/>
          <p:cNvGraphicFramePr>
            <a:graphicFrameLocks noGrp="1"/>
          </p:cNvGraphicFramePr>
          <p:nvPr>
            <p:extLst>
              <p:ext uri="{D42A27DB-BD31-4B8C-83A1-F6EECF244321}">
                <p14:modId xmlns:p14="http://schemas.microsoft.com/office/powerpoint/2010/main" val="3482104834"/>
              </p:ext>
            </p:extLst>
          </p:nvPr>
        </p:nvGraphicFramePr>
        <p:xfrm>
          <a:off x="10331313" y="2216537"/>
          <a:ext cx="1787027" cy="2926080"/>
        </p:xfrm>
        <a:graphic>
          <a:graphicData uri="http://schemas.openxmlformats.org/drawingml/2006/table">
            <a:tbl>
              <a:tblPr firstRow="1" bandRow="1">
                <a:tableStyleId>{5DA37D80-6434-44D0-A028-1B22A696006F}</a:tableStyleId>
              </a:tblPr>
              <a:tblGrid>
                <a:gridCol w="735229">
                  <a:extLst>
                    <a:ext uri="{9D8B030D-6E8A-4147-A177-3AD203B41FA5}">
                      <a16:colId xmlns:a16="http://schemas.microsoft.com/office/drawing/2014/main" val="338471511"/>
                    </a:ext>
                  </a:extLst>
                </a:gridCol>
                <a:gridCol w="1051798">
                  <a:extLst>
                    <a:ext uri="{9D8B030D-6E8A-4147-A177-3AD203B41FA5}">
                      <a16:colId xmlns:a16="http://schemas.microsoft.com/office/drawing/2014/main" val="2240767571"/>
                    </a:ext>
                  </a:extLst>
                </a:gridCol>
              </a:tblGrid>
              <a:tr h="0">
                <a:tc>
                  <a:txBody>
                    <a:bodyPr/>
                    <a:lstStyle/>
                    <a:p>
                      <a:r>
                        <a:rPr lang="en-GB" sz="1000" dirty="0" smtClean="0"/>
                        <a:t>Acronym</a:t>
                      </a:r>
                      <a:endParaRPr lang="en-GB" sz="1000" dirty="0"/>
                    </a:p>
                  </a:txBody>
                  <a:tcPr/>
                </a:tc>
                <a:tc>
                  <a:txBody>
                    <a:bodyPr/>
                    <a:lstStyle/>
                    <a:p>
                      <a:r>
                        <a:rPr lang="en-GB" sz="1000" dirty="0" smtClean="0"/>
                        <a:t>Definition</a:t>
                      </a:r>
                      <a:endParaRPr lang="en-GB" sz="1000" dirty="0"/>
                    </a:p>
                  </a:txBody>
                  <a:tcPr/>
                </a:tc>
                <a:extLst>
                  <a:ext uri="{0D108BD9-81ED-4DB2-BD59-A6C34878D82A}">
                    <a16:rowId xmlns:a16="http://schemas.microsoft.com/office/drawing/2014/main" val="2220807182"/>
                  </a:ext>
                </a:extLst>
              </a:tr>
              <a:tr h="0">
                <a:tc>
                  <a:txBody>
                    <a:bodyPr/>
                    <a:lstStyle/>
                    <a:p>
                      <a:r>
                        <a:rPr lang="en-GB" sz="1000" dirty="0" smtClean="0"/>
                        <a:t>CDE</a:t>
                      </a:r>
                      <a:endParaRPr lang="en-GB" sz="1000" dirty="0"/>
                    </a:p>
                  </a:txBody>
                  <a:tcPr/>
                </a:tc>
                <a:tc>
                  <a:txBody>
                    <a:bodyPr/>
                    <a:lstStyle/>
                    <a:p>
                      <a:r>
                        <a:rPr lang="en-GB" sz="1000" dirty="0" smtClean="0"/>
                        <a:t>Communication, dissemination &amp; exploitation</a:t>
                      </a:r>
                      <a:endParaRPr lang="en-GB" sz="1000" dirty="0"/>
                    </a:p>
                  </a:txBody>
                  <a:tcPr/>
                </a:tc>
                <a:extLst>
                  <a:ext uri="{0D108BD9-81ED-4DB2-BD59-A6C34878D82A}">
                    <a16:rowId xmlns:a16="http://schemas.microsoft.com/office/drawing/2014/main" val="2502584383"/>
                  </a:ext>
                </a:extLst>
              </a:tr>
              <a:tr h="0">
                <a:tc>
                  <a:txBody>
                    <a:bodyPr/>
                    <a:lstStyle/>
                    <a:p>
                      <a:r>
                        <a:rPr lang="en-GB" sz="1000" dirty="0" smtClean="0"/>
                        <a:t>DMP</a:t>
                      </a:r>
                      <a:endParaRPr lang="en-GB" sz="1000" dirty="0"/>
                    </a:p>
                  </a:txBody>
                  <a:tcPr/>
                </a:tc>
                <a:tc>
                  <a:txBody>
                    <a:bodyPr/>
                    <a:lstStyle/>
                    <a:p>
                      <a:r>
                        <a:rPr lang="en-GB" sz="1000" dirty="0" smtClean="0"/>
                        <a:t>Data management plan</a:t>
                      </a:r>
                      <a:endParaRPr lang="en-GB" sz="1000" dirty="0"/>
                    </a:p>
                  </a:txBody>
                  <a:tcPr/>
                </a:tc>
                <a:extLst>
                  <a:ext uri="{0D108BD9-81ED-4DB2-BD59-A6C34878D82A}">
                    <a16:rowId xmlns:a16="http://schemas.microsoft.com/office/drawing/2014/main" val="4192218246"/>
                  </a:ext>
                </a:extLst>
              </a:tr>
              <a:tr h="0">
                <a:tc>
                  <a:txBody>
                    <a:bodyPr/>
                    <a:lstStyle/>
                    <a:p>
                      <a:r>
                        <a:rPr lang="en-GB" sz="1000" dirty="0" smtClean="0"/>
                        <a:t>HE</a:t>
                      </a:r>
                      <a:endParaRPr lang="en-GB" sz="1000" dirty="0"/>
                    </a:p>
                  </a:txBody>
                  <a:tcPr/>
                </a:tc>
                <a:tc>
                  <a:txBody>
                    <a:bodyPr/>
                    <a:lstStyle/>
                    <a:p>
                      <a:r>
                        <a:rPr lang="en-GB" sz="1000" dirty="0" smtClean="0"/>
                        <a:t>Horizon Europe</a:t>
                      </a:r>
                      <a:endParaRPr lang="en-GB" sz="1000" dirty="0"/>
                    </a:p>
                  </a:txBody>
                  <a:tcPr/>
                </a:tc>
                <a:extLst>
                  <a:ext uri="{0D108BD9-81ED-4DB2-BD59-A6C34878D82A}">
                    <a16:rowId xmlns:a16="http://schemas.microsoft.com/office/drawing/2014/main" val="587965333"/>
                  </a:ext>
                </a:extLst>
              </a:tr>
              <a:tr h="0">
                <a:tc>
                  <a:txBody>
                    <a:bodyPr/>
                    <a:lstStyle/>
                    <a:p>
                      <a:r>
                        <a:rPr lang="en-GB" sz="1000" dirty="0" smtClean="0"/>
                        <a:t>KO</a:t>
                      </a:r>
                      <a:endParaRPr lang="en-GB" sz="1000" dirty="0"/>
                    </a:p>
                  </a:txBody>
                  <a:tcPr/>
                </a:tc>
                <a:tc>
                  <a:txBody>
                    <a:bodyPr/>
                    <a:lstStyle/>
                    <a:p>
                      <a:r>
                        <a:rPr lang="en-GB" sz="1000" dirty="0" smtClean="0"/>
                        <a:t>Kick-off</a:t>
                      </a:r>
                      <a:endParaRPr lang="en-GB" sz="1000" dirty="0"/>
                    </a:p>
                  </a:txBody>
                  <a:tcPr/>
                </a:tc>
                <a:extLst>
                  <a:ext uri="{0D108BD9-81ED-4DB2-BD59-A6C34878D82A}">
                    <a16:rowId xmlns:a16="http://schemas.microsoft.com/office/drawing/2014/main" val="2397498412"/>
                  </a:ext>
                </a:extLst>
              </a:tr>
              <a:tr h="0">
                <a:tc>
                  <a:txBody>
                    <a:bodyPr/>
                    <a:lstStyle/>
                    <a:p>
                      <a:r>
                        <a:rPr lang="en-GB" sz="1000" dirty="0" smtClean="0"/>
                        <a:t>PMP</a:t>
                      </a:r>
                      <a:endParaRPr lang="en-GB" sz="1000" dirty="0"/>
                    </a:p>
                  </a:txBody>
                  <a:tcPr/>
                </a:tc>
                <a:tc>
                  <a:txBody>
                    <a:bodyPr/>
                    <a:lstStyle/>
                    <a:p>
                      <a:r>
                        <a:rPr lang="en-GB" sz="1000" dirty="0" smtClean="0"/>
                        <a:t>Project management plan</a:t>
                      </a:r>
                      <a:endParaRPr lang="en-GB" sz="1000" dirty="0"/>
                    </a:p>
                  </a:txBody>
                  <a:tcPr/>
                </a:tc>
                <a:extLst>
                  <a:ext uri="{0D108BD9-81ED-4DB2-BD59-A6C34878D82A}">
                    <a16:rowId xmlns:a16="http://schemas.microsoft.com/office/drawing/2014/main" val="939043838"/>
                  </a:ext>
                </a:extLst>
              </a:tr>
              <a:tr h="0">
                <a:tc>
                  <a:txBody>
                    <a:bodyPr/>
                    <a:lstStyle/>
                    <a:p>
                      <a:r>
                        <a:rPr lang="en-GB" sz="1000" dirty="0" smtClean="0"/>
                        <a:t>REPA</a:t>
                      </a:r>
                      <a:endParaRPr lang="en-GB" sz="1000" dirty="0"/>
                    </a:p>
                  </a:txBody>
                  <a:tcPr/>
                </a:tc>
                <a:tc>
                  <a:txBody>
                    <a:bodyPr/>
                    <a:lstStyle/>
                    <a:p>
                      <a:r>
                        <a:rPr lang="en-GB" sz="1000" dirty="0" smtClean="0"/>
                        <a:t>Reporting &amp; payment process</a:t>
                      </a:r>
                      <a:endParaRPr lang="en-GB" sz="1000" dirty="0"/>
                    </a:p>
                  </a:txBody>
                  <a:tcPr/>
                </a:tc>
                <a:extLst>
                  <a:ext uri="{0D108BD9-81ED-4DB2-BD59-A6C34878D82A}">
                    <a16:rowId xmlns:a16="http://schemas.microsoft.com/office/drawing/2014/main" val="3625621099"/>
                  </a:ext>
                </a:extLst>
              </a:tr>
            </a:tbl>
          </a:graphicData>
        </a:graphic>
      </p:graphicFrame>
      <p:sp>
        <p:nvSpPr>
          <p:cNvPr id="88" name="Up Arrow 87"/>
          <p:cNvSpPr/>
          <p:nvPr/>
        </p:nvSpPr>
        <p:spPr>
          <a:xfrm>
            <a:off x="2465768" y="4014205"/>
            <a:ext cx="106034" cy="180000"/>
          </a:xfrm>
          <a:prstGeom prst="upArrow">
            <a:avLst/>
          </a:prstGeom>
          <a:solidFill>
            <a:srgbClr val="00B050"/>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2" name="Up Arrow 91"/>
          <p:cNvSpPr/>
          <p:nvPr/>
        </p:nvSpPr>
        <p:spPr>
          <a:xfrm>
            <a:off x="2961469" y="4010091"/>
            <a:ext cx="106034" cy="612000"/>
          </a:xfrm>
          <a:prstGeom prst="upArrow">
            <a:avLst/>
          </a:prstGeom>
          <a:solidFill>
            <a:srgbClr val="00B050"/>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33" name="Straight Arrow Connector 132"/>
          <p:cNvCxnSpPr/>
          <p:nvPr/>
        </p:nvCxnSpPr>
        <p:spPr>
          <a:xfrm>
            <a:off x="7702848" y="4104205"/>
            <a:ext cx="1088120" cy="0"/>
          </a:xfrm>
          <a:prstGeom prst="straightConnector1">
            <a:avLst/>
          </a:prstGeom>
          <a:noFill/>
          <a:ln w="25400" cap="flat" cmpd="sng" algn="ctr">
            <a:solidFill>
              <a:srgbClr val="32669E"/>
            </a:solidFill>
            <a:prstDash val="solid"/>
            <a:headEnd type="arrow" w="med" len="med"/>
            <a:tailEnd type="arrow" w="med" len="med"/>
          </a:ln>
          <a:effectLst>
            <a:outerShdw blurRad="40000" dist="20000" dir="5400000" rotWithShape="0">
              <a:srgbClr val="000000">
                <a:alpha val="38000"/>
              </a:srgbClr>
            </a:outerShdw>
          </a:effectLst>
        </p:spPr>
      </p:cxnSp>
      <p:sp>
        <p:nvSpPr>
          <p:cNvPr id="134" name="Isosceles Triangle 133"/>
          <p:cNvSpPr/>
          <p:nvPr/>
        </p:nvSpPr>
        <p:spPr>
          <a:xfrm>
            <a:off x="8709828" y="3748199"/>
            <a:ext cx="123568" cy="164756"/>
          </a:xfrm>
          <a:prstGeom prst="triangle">
            <a:avLst/>
          </a:prstGeom>
          <a:solidFill>
            <a:srgbClr val="4E88C7">
              <a:lumMod val="75000"/>
            </a:srgbClr>
          </a:soli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6" name="TextBox 135"/>
          <p:cNvSpPr txBox="1"/>
          <p:nvPr/>
        </p:nvSpPr>
        <p:spPr>
          <a:xfrm>
            <a:off x="7848148" y="3902865"/>
            <a:ext cx="797519"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1" kern="0" dirty="0">
                <a:solidFill>
                  <a:srgbClr val="0070C0"/>
                </a:solidFill>
                <a:latin typeface="Calibri" panose="020F0502020204030204"/>
              </a:rPr>
              <a:t>Final CDE period </a:t>
            </a:r>
          </a:p>
        </p:txBody>
      </p:sp>
      <p:sp>
        <p:nvSpPr>
          <p:cNvPr id="137"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2079049" cy="235955"/>
          </a:xfrm>
        </p:spPr>
        <p:txBody>
          <a:bodyPr vert="horz"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6E"/>
                </a:solidFill>
                <a:effectLst/>
                <a:uLnTx/>
                <a:uFillTx/>
                <a:latin typeface="Calibri" panose="020F0502020204030204"/>
                <a:ea typeface="+mn-ea"/>
                <a:cs typeface="+mn-cs"/>
              </a:rPr>
              <a:t>ER2 info session - 06/07/2023</a:t>
            </a:r>
            <a:endParaRPr kumimoji="0" lang="fr-FR" sz="12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371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F9AC1-B074-0748-B31C-37F024AE6B5A}"/>
              </a:ext>
            </a:extLst>
          </p:cNvPr>
          <p:cNvSpPr>
            <a:spLocks noGrp="1"/>
          </p:cNvSpPr>
          <p:nvPr>
            <p:ph type="title"/>
          </p:nvPr>
        </p:nvSpPr>
        <p:spPr>
          <a:xfrm>
            <a:off x="554736" y="541032"/>
            <a:ext cx="9534528" cy="409290"/>
          </a:xfrm>
        </p:spPr>
        <p:txBody>
          <a:bodyPr>
            <a:normAutofit fontScale="90000"/>
          </a:bodyPr>
          <a:lstStyle/>
          <a:p>
            <a:r>
              <a:rPr lang="en-GB" sz="3600" b="1" dirty="0" smtClean="0">
                <a:cs typeface="Calibri" panose="020F0502020204030204" pitchFamily="34" charset="0"/>
              </a:rPr>
              <a:t>Project initiation – project kick-off meeting</a:t>
            </a:r>
            <a:endParaRPr lang="en-GB" b="1" dirty="0"/>
          </a:p>
        </p:txBody>
      </p:sp>
      <p:sp>
        <p:nvSpPr>
          <p:cNvPr id="3" name="Content Placeholder 2">
            <a:extLst>
              <a:ext uri="{FF2B5EF4-FFF2-40B4-BE49-F238E27FC236}">
                <a16:creationId xmlns:a16="http://schemas.microsoft.com/office/drawing/2014/main" id="{5021888A-DBAD-BE4A-86A6-3DAD65B0E7CD}"/>
              </a:ext>
            </a:extLst>
          </p:cNvPr>
          <p:cNvSpPr>
            <a:spLocks noGrp="1"/>
          </p:cNvSpPr>
          <p:nvPr>
            <p:ph idx="1"/>
          </p:nvPr>
        </p:nvSpPr>
        <p:spPr>
          <a:xfrm>
            <a:off x="554737" y="1417983"/>
            <a:ext cx="9534528" cy="4489696"/>
          </a:xfrm>
        </p:spPr>
        <p:txBody>
          <a:bodyPr>
            <a:normAutofit fontScale="92500" lnSpcReduction="10000"/>
          </a:bodyPr>
          <a:lstStyle/>
          <a:p>
            <a:pPr marL="0" indent="0">
              <a:buNone/>
            </a:pPr>
            <a:r>
              <a:rPr lang="en-GB" sz="2400" b="1" dirty="0" smtClean="0"/>
              <a:t>Information to be presented / confirmed at the project kick-off:</a:t>
            </a:r>
            <a:endParaRPr lang="en-US" sz="2400" b="1" i="1" dirty="0">
              <a:solidFill>
                <a:schemeClr val="bg1">
                  <a:lumMod val="60000"/>
                  <a:lumOff val="40000"/>
                </a:schemeClr>
              </a:solidFill>
            </a:endParaRPr>
          </a:p>
          <a:p>
            <a:r>
              <a:rPr lang="en-US" sz="2400" b="1" dirty="0" smtClean="0"/>
              <a:t>SESAR solution</a:t>
            </a:r>
            <a:r>
              <a:rPr lang="en-US" sz="2400" b="1" baseline="30000" dirty="0" smtClean="0"/>
              <a:t>1</a:t>
            </a:r>
            <a:r>
              <a:rPr lang="en-US" sz="2400" b="1" dirty="0" smtClean="0"/>
              <a:t> </a:t>
            </a:r>
            <a:r>
              <a:rPr lang="en-US" sz="2400" b="1" dirty="0"/>
              <a:t>title, definition and description </a:t>
            </a:r>
            <a:r>
              <a:rPr lang="en-US" sz="2400" dirty="0"/>
              <a:t>with</a:t>
            </a:r>
          </a:p>
          <a:p>
            <a:pPr lvl="1"/>
            <a:r>
              <a:rPr lang="en-US" dirty="0"/>
              <a:t>Initial maturity level</a:t>
            </a:r>
          </a:p>
          <a:p>
            <a:pPr lvl="1"/>
            <a:r>
              <a:rPr lang="en-US" dirty="0"/>
              <a:t>Exit target maturity level</a:t>
            </a:r>
          </a:p>
          <a:p>
            <a:pPr lvl="1"/>
            <a:r>
              <a:rPr lang="en-US" dirty="0"/>
              <a:t>Performance expectation</a:t>
            </a:r>
          </a:p>
          <a:p>
            <a:r>
              <a:rPr lang="en-GB" sz="2400" dirty="0" smtClean="0"/>
              <a:t>Project </a:t>
            </a:r>
            <a:r>
              <a:rPr lang="en-GB" sz="2400" b="1" dirty="0" smtClean="0"/>
              <a:t>work breakdown structure </a:t>
            </a:r>
            <a:r>
              <a:rPr lang="en-GB" sz="2400" dirty="0" smtClean="0"/>
              <a:t>(one SESAR solution</a:t>
            </a:r>
            <a:r>
              <a:rPr lang="en-GB" sz="2400" baseline="30000" dirty="0" smtClean="0"/>
              <a:t>1</a:t>
            </a:r>
            <a:r>
              <a:rPr lang="en-GB" sz="2400" dirty="0" smtClean="0"/>
              <a:t> per work package)</a:t>
            </a:r>
          </a:p>
          <a:p>
            <a:r>
              <a:rPr lang="en-GB" sz="2400" dirty="0" smtClean="0"/>
              <a:t>Project </a:t>
            </a:r>
            <a:r>
              <a:rPr lang="en-GB" sz="2400" b="1" dirty="0" smtClean="0"/>
              <a:t>resources</a:t>
            </a:r>
            <a:r>
              <a:rPr lang="en-GB" sz="2400" dirty="0" smtClean="0"/>
              <a:t>, including</a:t>
            </a:r>
          </a:p>
          <a:p>
            <a:pPr lvl="1"/>
            <a:r>
              <a:rPr lang="en-US" dirty="0"/>
              <a:t>Work with the transversal projects</a:t>
            </a:r>
          </a:p>
          <a:p>
            <a:pPr lvl="1"/>
            <a:r>
              <a:rPr lang="en-US" dirty="0"/>
              <a:t>Close coordination with the SESAR 3 JU</a:t>
            </a:r>
          </a:p>
          <a:p>
            <a:pPr lvl="1"/>
            <a:r>
              <a:rPr lang="en-GB" dirty="0" smtClean="0"/>
              <a:t>As necessary, involvement of national authority and/or EASA</a:t>
            </a:r>
          </a:p>
          <a:p>
            <a:r>
              <a:rPr lang="en-GB" sz="2400" b="1" dirty="0" smtClean="0"/>
              <a:t>Communication approach</a:t>
            </a:r>
          </a:p>
          <a:p>
            <a:r>
              <a:rPr lang="en-GB" sz="2400" b="1" dirty="0" smtClean="0"/>
              <a:t>Baseline</a:t>
            </a:r>
            <a:r>
              <a:rPr lang="en-GB" sz="2400" dirty="0" smtClean="0"/>
              <a:t> on which the project will start working (e.g. SESAR 2020 outcomes)</a:t>
            </a:r>
          </a:p>
        </p:txBody>
      </p:sp>
      <p:sp>
        <p:nvSpPr>
          <p:cNvPr id="7" name="Slide Number Placeholder 6"/>
          <p:cNvSpPr>
            <a:spLocks noGrp="1"/>
          </p:cNvSpPr>
          <p:nvPr>
            <p:ph type="sldNum" sz="quarter" idx="12"/>
          </p:nvPr>
        </p:nvSpPr>
        <p:spPr/>
        <p:txBody>
          <a:bodyPr vert="horz" lIns="0" tIns="0" rIns="0" bIns="0" rtlCol="0" anchor="t" anchorCtr="0"/>
          <a:lstStyle/>
          <a:p>
            <a:fld id="{6B0C76E6-0B66-8944-91D4-A1BC6652E29F}" type="slidenum">
              <a:rPr lang="en-GB">
                <a:solidFill>
                  <a:srgbClr val="002F6E"/>
                </a:solidFill>
                <a:latin typeface="Calibri" panose="020F0502020204030204"/>
              </a:rPr>
              <a:pPr/>
              <a:t>21</a:t>
            </a:fld>
            <a:endParaRPr lang="en-GB" dirty="0">
              <a:solidFill>
                <a:srgbClr val="002F6E"/>
              </a:solidFill>
              <a:latin typeface="Calibri" panose="020F0502020204030204"/>
            </a:endParaRPr>
          </a:p>
        </p:txBody>
      </p:sp>
      <p:sp>
        <p:nvSpPr>
          <p:cNvPr id="6"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2079049" cy="235955"/>
          </a:xfrm>
        </p:spPr>
        <p:txBody>
          <a:bodyPr vert="horz"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6E"/>
                </a:solidFill>
                <a:effectLst/>
                <a:uLnTx/>
                <a:uFillTx/>
                <a:latin typeface="Calibri" panose="020F0502020204030204"/>
                <a:ea typeface="+mn-ea"/>
                <a:cs typeface="+mn-cs"/>
              </a:rPr>
              <a:t>ER2 info session - 06/07/2023</a:t>
            </a:r>
            <a:endParaRPr kumimoji="0" lang="fr-FR" sz="12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sp>
        <p:nvSpPr>
          <p:cNvPr id="4" name="TextBox 3"/>
          <p:cNvSpPr txBox="1"/>
          <p:nvPr/>
        </p:nvSpPr>
        <p:spPr>
          <a:xfrm>
            <a:off x="554736" y="5907679"/>
            <a:ext cx="9534529" cy="369332"/>
          </a:xfrm>
          <a:prstGeom prst="rect">
            <a:avLst/>
          </a:prstGeom>
          <a:noFill/>
        </p:spPr>
        <p:txBody>
          <a:bodyPr wrap="square" rtlCol="0">
            <a:spAutoFit/>
          </a:bodyPr>
          <a:lstStyle/>
          <a:p>
            <a:r>
              <a:rPr lang="en-GB" baseline="30000" dirty="0" smtClean="0"/>
              <a:t>1</a:t>
            </a:r>
            <a:r>
              <a:rPr lang="en-GB" dirty="0" smtClean="0"/>
              <a:t> </a:t>
            </a:r>
            <a:r>
              <a:rPr lang="en-GB" i="1" dirty="0" smtClean="0"/>
              <a:t>Applicable to application-oriented ER projects</a:t>
            </a:r>
            <a:endParaRPr lang="en-GB" i="1" dirty="0"/>
          </a:p>
        </p:txBody>
      </p:sp>
    </p:spTree>
    <p:extLst>
      <p:ext uri="{BB962C8B-B14F-4D97-AF65-F5344CB8AC3E}">
        <p14:creationId xmlns:p14="http://schemas.microsoft.com/office/powerpoint/2010/main" val="3746786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F9AC1-B074-0748-B31C-37F024AE6B5A}"/>
              </a:ext>
            </a:extLst>
          </p:cNvPr>
          <p:cNvSpPr>
            <a:spLocks noGrp="1"/>
          </p:cNvSpPr>
          <p:nvPr>
            <p:ph type="title"/>
          </p:nvPr>
        </p:nvSpPr>
        <p:spPr/>
        <p:txBody>
          <a:bodyPr>
            <a:normAutofit fontScale="90000"/>
          </a:bodyPr>
          <a:lstStyle/>
          <a:p>
            <a:r>
              <a:rPr lang="en-GB" sz="3600" b="1" dirty="0" smtClean="0">
                <a:cs typeface="Calibri" panose="020F0502020204030204" pitchFamily="34" charset="0"/>
              </a:rPr>
              <a:t>SESAR solutions</a:t>
            </a:r>
            <a:endParaRPr lang="en-GB" b="1" dirty="0"/>
          </a:p>
        </p:txBody>
      </p:sp>
      <p:sp>
        <p:nvSpPr>
          <p:cNvPr id="6" name="Content Placeholder 5"/>
          <p:cNvSpPr>
            <a:spLocks noGrp="1"/>
          </p:cNvSpPr>
          <p:nvPr>
            <p:ph sz="half" idx="1"/>
          </p:nvPr>
        </p:nvSpPr>
        <p:spPr>
          <a:xfrm>
            <a:off x="838200" y="1375507"/>
            <a:ext cx="5181600" cy="4801455"/>
          </a:xfrm>
        </p:spPr>
        <p:txBody>
          <a:bodyPr>
            <a:normAutofit/>
          </a:bodyPr>
          <a:lstStyle/>
          <a:p>
            <a:pPr marL="342900" indent="-342900"/>
            <a:r>
              <a:rPr lang="en-GB" sz="2200" dirty="0" smtClean="0"/>
              <a:t>Each </a:t>
            </a:r>
            <a:r>
              <a:rPr lang="en-GB" sz="2200" dirty="0"/>
              <a:t>project shall define SESAR </a:t>
            </a:r>
            <a:r>
              <a:rPr lang="en-GB" sz="2200" dirty="0" smtClean="0"/>
              <a:t>solution(s)</a:t>
            </a:r>
            <a:r>
              <a:rPr lang="en-GB" sz="2200" baseline="30000" dirty="0" smtClean="0"/>
              <a:t>1</a:t>
            </a:r>
            <a:endParaRPr lang="en-GB" sz="2200" baseline="30000" dirty="0"/>
          </a:p>
          <a:p>
            <a:pPr marL="627063" lvl="1" indent="-285750"/>
            <a:r>
              <a:rPr lang="en-GB" sz="2200" dirty="0"/>
              <a:t>SESAR solution = deployable ATM improvement in a relevant operating environment</a:t>
            </a:r>
          </a:p>
          <a:p>
            <a:pPr marL="627063" lvl="1" indent="-285750"/>
            <a:r>
              <a:rPr lang="en-GB" sz="2200" dirty="0"/>
              <a:t>Definition &amp; description according to European ATM master plan vision</a:t>
            </a:r>
          </a:p>
          <a:p>
            <a:pPr marL="627063" lvl="1" indent="-285750"/>
            <a:r>
              <a:rPr lang="en-GB" sz="2200" dirty="0"/>
              <a:t>Expected performance (KPA &amp;KPIs)</a:t>
            </a:r>
          </a:p>
          <a:p>
            <a:pPr marL="627063" lvl="1" indent="-285750"/>
            <a:r>
              <a:rPr lang="en-GB" sz="2200" dirty="0"/>
              <a:t>Initial and target exit maturity levels</a:t>
            </a:r>
          </a:p>
          <a:p>
            <a:pPr marL="627063" lvl="1" indent="-285750"/>
            <a:endParaRPr lang="en-GB" sz="2200" dirty="0"/>
          </a:p>
          <a:p>
            <a:pPr marL="342900" indent="-342900"/>
            <a:r>
              <a:rPr lang="en-US" sz="2200" dirty="0"/>
              <a:t>Projects shall apply transversal areas methodologies for safety, human performance, security and environment assessments (if applicable</a:t>
            </a:r>
            <a:r>
              <a:rPr lang="en-US" sz="2200" dirty="0" smtClean="0"/>
              <a:t>)</a:t>
            </a:r>
            <a:endParaRPr lang="en-GB" sz="2200" dirty="0"/>
          </a:p>
        </p:txBody>
      </p:sp>
      <p:pic>
        <p:nvPicPr>
          <p:cNvPr id="9" name="Content Placeholder 8"/>
          <p:cNvPicPr>
            <a:picLocks noGrp="1" noChangeAspect="1"/>
          </p:cNvPicPr>
          <p:nvPr>
            <p:ph sz="half" idx="2"/>
          </p:nvPr>
        </p:nvPicPr>
        <p:blipFill>
          <a:blip r:embed="rId2"/>
          <a:stretch>
            <a:fillRect/>
          </a:stretch>
        </p:blipFill>
        <p:spPr>
          <a:xfrm>
            <a:off x="6019800" y="1375507"/>
            <a:ext cx="5945554" cy="3847992"/>
          </a:xfrm>
          <a:prstGeom prst="rect">
            <a:avLst/>
          </a:prstGeom>
        </p:spPr>
      </p:pic>
      <p:sp>
        <p:nvSpPr>
          <p:cNvPr id="7" name="Slide Number Placeholder 6"/>
          <p:cNvSpPr>
            <a:spLocks noGrp="1"/>
          </p:cNvSpPr>
          <p:nvPr>
            <p:ph type="sldNum" sz="quarter" idx="12"/>
          </p:nvPr>
        </p:nvSpPr>
        <p:spPr/>
        <p:txBody>
          <a:bodyPr vert="horz" lIns="0" tIns="0" rIns="0" bIns="0" rtlCol="0" anchor="t" anchorCtr="0"/>
          <a:lstStyle/>
          <a:p>
            <a:fld id="{6B0C76E6-0B66-8944-91D4-A1BC6652E29F}" type="slidenum">
              <a:rPr lang="en-GB">
                <a:solidFill>
                  <a:srgbClr val="002F6E"/>
                </a:solidFill>
                <a:latin typeface="Calibri" panose="020F0502020204030204"/>
              </a:rPr>
              <a:pPr/>
              <a:t>22</a:t>
            </a:fld>
            <a:endParaRPr lang="en-GB" dirty="0">
              <a:solidFill>
                <a:srgbClr val="002F6E"/>
              </a:solidFill>
              <a:latin typeface="Calibri" panose="020F0502020204030204"/>
            </a:endParaRPr>
          </a:p>
        </p:txBody>
      </p:sp>
      <p:sp>
        <p:nvSpPr>
          <p:cNvPr id="10"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2079049" cy="235955"/>
          </a:xfrm>
        </p:spPr>
        <p:txBody>
          <a:bodyPr vert="horz"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6E"/>
                </a:solidFill>
                <a:effectLst/>
                <a:uLnTx/>
                <a:uFillTx/>
                <a:latin typeface="Calibri" panose="020F0502020204030204"/>
                <a:ea typeface="+mn-ea"/>
                <a:cs typeface="+mn-cs"/>
              </a:rPr>
              <a:t>ER2 info session - 06/07/2023</a:t>
            </a:r>
            <a:endParaRPr kumimoji="0" lang="fr-FR" sz="12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sp>
        <p:nvSpPr>
          <p:cNvPr id="8" name="TextBox 7"/>
          <p:cNvSpPr txBox="1"/>
          <p:nvPr/>
        </p:nvSpPr>
        <p:spPr>
          <a:xfrm>
            <a:off x="6019800" y="5377065"/>
            <a:ext cx="5945554" cy="1042600"/>
          </a:xfrm>
          <a:prstGeom prst="rect">
            <a:avLst/>
          </a:prstGeom>
          <a:noFill/>
        </p:spPr>
        <p:txBody>
          <a:bodyPr wrap="square" rtlCol="0">
            <a:normAutofit fontScale="92500" lnSpcReduction="10000"/>
          </a:bodyPr>
          <a:lstStyle/>
          <a:p>
            <a:r>
              <a:rPr lang="en-GB" baseline="30000" dirty="0" smtClean="0"/>
              <a:t>1</a:t>
            </a:r>
            <a:r>
              <a:rPr lang="en-GB" dirty="0" smtClean="0"/>
              <a:t> </a:t>
            </a:r>
            <a:r>
              <a:rPr lang="en-GB" i="1" dirty="0" smtClean="0"/>
              <a:t>Application-oriented ER projects are expected to identify candidate SESAR solution(s) as part of their proposal while </a:t>
            </a:r>
            <a:r>
              <a:rPr lang="en-US" i="1" dirty="0"/>
              <a:t>ATM excellent science and </a:t>
            </a:r>
            <a:r>
              <a:rPr lang="en-US" i="1" dirty="0" smtClean="0"/>
              <a:t>outreach ER projects may wait for R&amp;I activities to progress to identify candidate SESAR solution(s)</a:t>
            </a:r>
            <a:endParaRPr lang="en-GB" i="1" dirty="0"/>
          </a:p>
        </p:txBody>
      </p:sp>
    </p:spTree>
    <p:extLst>
      <p:ext uri="{BB962C8B-B14F-4D97-AF65-F5344CB8AC3E}">
        <p14:creationId xmlns:p14="http://schemas.microsoft.com/office/powerpoint/2010/main" val="1256290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Key exploratory research deliverables</a:t>
            </a:r>
            <a:endParaRPr lang="en-GB"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4736" y="1031104"/>
            <a:ext cx="6116744" cy="5388561"/>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0C76E6-0B66-8944-91D4-A1BC6652E29F}" type="slidenum">
              <a:rPr kumimoji="0" lang="fr-FR" sz="1200" b="0" i="0" u="none" strike="noStrike" kern="1200" cap="none" spc="0" normalizeH="0" baseline="0" noProof="0" smtClean="0">
                <a:ln>
                  <a:noFill/>
                </a:ln>
                <a:solidFill>
                  <a:srgbClr val="002F6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srgbClr val="002F6E"/>
              </a:solidFill>
              <a:effectLst/>
              <a:uLnTx/>
              <a:uFillTx/>
              <a:latin typeface="Calibri" panose="020F0502020204030204"/>
              <a:ea typeface="+mn-ea"/>
              <a:cs typeface="+mn-cs"/>
            </a:endParaRPr>
          </a:p>
        </p:txBody>
      </p:sp>
      <p:sp>
        <p:nvSpPr>
          <p:cNvPr id="3" name="Rectangle 2"/>
          <p:cNvSpPr/>
          <p:nvPr/>
        </p:nvSpPr>
        <p:spPr>
          <a:xfrm>
            <a:off x="1966570" y="1323309"/>
            <a:ext cx="1754372" cy="495477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Box 9"/>
          <p:cNvSpPr txBox="1"/>
          <p:nvPr/>
        </p:nvSpPr>
        <p:spPr>
          <a:xfrm>
            <a:off x="6671481" y="4279363"/>
            <a:ext cx="4772684" cy="1169551"/>
          </a:xfrm>
          <a:prstGeom prst="rect">
            <a:avLst/>
          </a:prstGeom>
          <a:solidFill>
            <a:schemeClr val="accent2">
              <a:lumMod val="20000"/>
              <a:lumOff val="80000"/>
            </a:schemeClr>
          </a:solidFill>
          <a:ln>
            <a:solidFill>
              <a:schemeClr val="tx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smtClean="0">
                <a:ln>
                  <a:noFill/>
                </a:ln>
                <a:solidFill>
                  <a:srgbClr val="001F59"/>
                </a:solidFill>
                <a:effectLst/>
                <a:uLnTx/>
                <a:uFillTx/>
                <a:latin typeface="Calibri" panose="020F0502020204030204"/>
                <a:ea typeface="+mn-ea"/>
                <a:cs typeface="+mn-cs"/>
              </a:rPr>
              <a:t>Concept outline,</a:t>
            </a:r>
            <a:r>
              <a:rPr kumimoji="0" lang="en-GB" sz="1400" b="0" i="0" u="none" strike="noStrike" kern="1200" cap="none" spc="0" normalizeH="0" noProof="0" dirty="0" smtClean="0">
                <a:ln>
                  <a:noFill/>
                </a:ln>
                <a:solidFill>
                  <a:srgbClr val="001F59"/>
                </a:solidFill>
                <a:effectLst/>
                <a:uLnTx/>
                <a:uFillTx/>
                <a:latin typeface="Calibri" panose="020F0502020204030204"/>
                <a:ea typeface="+mn-ea"/>
                <a:cs typeface="+mn-cs"/>
              </a:rPr>
              <a:t> ERR, FRD, OSED &amp; ECO-VAL are public one approved</a:t>
            </a:r>
            <a:endParaRPr kumimoji="0" lang="en-GB" sz="1400" b="0" i="0" u="none" strike="noStrike" kern="1200" cap="none" spc="0" normalizeH="0" baseline="0" noProof="0" dirty="0" smtClean="0">
              <a:ln>
                <a:noFill/>
              </a:ln>
              <a:solidFill>
                <a:srgbClr val="001F5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smtClean="0">
                <a:ln>
                  <a:noFill/>
                </a:ln>
                <a:solidFill>
                  <a:srgbClr val="001F59"/>
                </a:solidFill>
                <a:effectLst/>
                <a:uLnTx/>
                <a:uFillTx/>
                <a:latin typeface="Calibri" panose="020F0502020204030204"/>
                <a:ea typeface="+mn-ea"/>
                <a:cs typeface="+mn-cs"/>
              </a:rPr>
              <a:t>All deliverables</a:t>
            </a:r>
            <a:r>
              <a:rPr kumimoji="0" lang="en-GB" sz="1400" b="0" i="0" u="none" strike="noStrike" kern="1200" cap="none" spc="0" normalizeH="0" noProof="0" dirty="0" smtClean="0">
                <a:ln>
                  <a:noFill/>
                </a:ln>
                <a:solidFill>
                  <a:srgbClr val="001F59"/>
                </a:solidFill>
                <a:effectLst/>
                <a:uLnTx/>
                <a:uFillTx/>
                <a:latin typeface="Calibri" panose="020F0502020204030204"/>
                <a:ea typeface="+mn-ea"/>
                <a:cs typeface="+mn-cs"/>
              </a:rPr>
              <a:t> are s</a:t>
            </a:r>
            <a:r>
              <a:rPr kumimoji="0" lang="en-GB" sz="1400" b="0" i="0" u="none" strike="noStrike" kern="1200" cap="none" spc="0" normalizeH="0" baseline="0" noProof="0" dirty="0" smtClean="0">
                <a:ln>
                  <a:noFill/>
                </a:ln>
                <a:solidFill>
                  <a:srgbClr val="001F59"/>
                </a:solidFill>
                <a:effectLst/>
                <a:uLnTx/>
                <a:uFillTx/>
                <a:latin typeface="Calibri" panose="020F0502020204030204"/>
                <a:ea typeface="+mn-ea"/>
                <a:cs typeface="+mn-cs"/>
              </a:rPr>
              <a:t>ubject to a quality assessment by the SESAR 3 JU</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srgbClr val="001F59"/>
                </a:solidFill>
                <a:effectLst/>
                <a:uLnTx/>
                <a:uFillTx/>
                <a:latin typeface="Calibri" panose="020F0502020204030204"/>
                <a:ea typeface="+mn-ea"/>
                <a:cs typeface="+mn-cs"/>
              </a:rPr>
              <a:t>All </a:t>
            </a:r>
            <a:r>
              <a:rPr kumimoji="0" lang="en-GB" sz="1400" b="0" i="0" u="none" strike="noStrike" kern="1200" cap="none" spc="0" normalizeH="0" baseline="0" noProof="0" dirty="0" smtClean="0">
                <a:ln>
                  <a:noFill/>
                </a:ln>
                <a:solidFill>
                  <a:srgbClr val="001F59"/>
                </a:solidFill>
                <a:effectLst/>
                <a:uLnTx/>
                <a:uFillTx/>
                <a:latin typeface="Calibri" panose="020F0502020204030204"/>
                <a:ea typeface="+mn-ea"/>
                <a:cs typeface="+mn-cs"/>
              </a:rPr>
              <a:t>templates will be available at project</a:t>
            </a:r>
            <a:r>
              <a:rPr kumimoji="0" lang="en-GB" sz="1400" b="0" i="0" u="none" strike="noStrike" kern="1200" cap="none" spc="0" normalizeH="0" noProof="0" dirty="0" smtClean="0">
                <a:ln>
                  <a:noFill/>
                </a:ln>
                <a:solidFill>
                  <a:srgbClr val="001F59"/>
                </a:solidFill>
                <a:effectLst/>
                <a:uLnTx/>
                <a:uFillTx/>
                <a:latin typeface="Calibri" panose="020F0502020204030204"/>
                <a:ea typeface="+mn-ea"/>
                <a:cs typeface="+mn-cs"/>
              </a:rPr>
              <a:t> kick-off</a:t>
            </a:r>
            <a:endParaRPr kumimoji="0" lang="en-GB" sz="1400" b="1" i="0" u="none" strike="noStrike" kern="1200" cap="none" spc="0" normalizeH="0" baseline="0" noProof="0" dirty="0">
              <a:ln>
                <a:noFill/>
              </a:ln>
              <a:solidFill>
                <a:srgbClr val="001F59"/>
              </a:solidFill>
              <a:effectLst/>
              <a:uLnTx/>
              <a:uFillTx/>
              <a:latin typeface="Calibri" panose="020F0502020204030204"/>
              <a:ea typeface="+mn-ea"/>
              <a:cs typeface="+mn-cs"/>
            </a:endParaRPr>
          </a:p>
        </p:txBody>
      </p:sp>
      <p:sp>
        <p:nvSpPr>
          <p:cNvPr id="12" name="TextBox 11"/>
          <p:cNvSpPr txBox="1"/>
          <p:nvPr/>
        </p:nvSpPr>
        <p:spPr>
          <a:xfrm>
            <a:off x="6671480" y="5627519"/>
            <a:ext cx="4772683" cy="954107"/>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smtClean="0">
                <a:ln>
                  <a:noFill/>
                </a:ln>
                <a:solidFill>
                  <a:srgbClr val="001F59"/>
                </a:solidFill>
                <a:effectLst/>
                <a:uLnTx/>
                <a:uFillTx/>
                <a:latin typeface="Calibri" panose="020F0502020204030204"/>
                <a:ea typeface="+mn-ea"/>
                <a:cs typeface="+mn-cs"/>
              </a:rPr>
              <a:t>Additional deliverables</a:t>
            </a:r>
          </a:p>
          <a:p>
            <a:pPr marL="180975" marR="0" lvl="0" indent="-180975"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smtClean="0">
                <a:ln>
                  <a:noFill/>
                </a:ln>
                <a:solidFill>
                  <a:srgbClr val="001F59"/>
                </a:solidFill>
                <a:effectLst/>
                <a:uLnTx/>
                <a:uFillTx/>
                <a:latin typeface="Calibri" panose="020F0502020204030204"/>
                <a:ea typeface="+mn-ea"/>
                <a:cs typeface="+mn-cs"/>
              </a:rPr>
              <a:t>PMP (including project schedule)</a:t>
            </a:r>
          </a:p>
          <a:p>
            <a:pPr marL="180975" marR="0" lvl="0" indent="-180975"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smtClean="0">
                <a:ln>
                  <a:noFill/>
                </a:ln>
                <a:solidFill>
                  <a:srgbClr val="001F59"/>
                </a:solidFill>
                <a:effectLst/>
                <a:uLnTx/>
                <a:uFillTx/>
                <a:latin typeface="Calibri" panose="020F0502020204030204"/>
                <a:ea typeface="+mn-ea"/>
                <a:cs typeface="+mn-cs"/>
              </a:rPr>
              <a:t>Communication</a:t>
            </a:r>
            <a:r>
              <a:rPr lang="en-GB" sz="1400" dirty="0" smtClean="0">
                <a:solidFill>
                  <a:srgbClr val="001F59"/>
                </a:solidFill>
                <a:latin typeface="Calibri" panose="020F0502020204030204"/>
              </a:rPr>
              <a:t>, </a:t>
            </a:r>
            <a:r>
              <a:rPr kumimoji="0" lang="en-GB" sz="1400" b="0" i="0" u="none" strike="noStrike" kern="1200" cap="none" spc="0" normalizeH="0" baseline="0" noProof="0" dirty="0" smtClean="0">
                <a:ln>
                  <a:noFill/>
                </a:ln>
                <a:solidFill>
                  <a:srgbClr val="001F59"/>
                </a:solidFill>
                <a:effectLst/>
                <a:uLnTx/>
                <a:uFillTx/>
                <a:latin typeface="Calibri" panose="020F0502020204030204"/>
                <a:ea typeface="+mn-ea"/>
                <a:cs typeface="+mn-cs"/>
              </a:rPr>
              <a:t>dissemination &amp; exploitation plan</a:t>
            </a:r>
          </a:p>
          <a:p>
            <a:pPr marL="180975" marR="0" lvl="0" indent="-180975"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smtClean="0">
                <a:ln>
                  <a:noFill/>
                </a:ln>
                <a:solidFill>
                  <a:srgbClr val="001F59"/>
                </a:solidFill>
                <a:effectLst/>
                <a:uLnTx/>
                <a:uFillTx/>
                <a:latin typeface="Calibri" panose="020F0502020204030204"/>
                <a:ea typeface="+mn-ea"/>
                <a:cs typeface="+mn-cs"/>
              </a:rPr>
              <a:t>Data management plan</a:t>
            </a:r>
            <a:endParaRPr lang="en-GB" sz="1400" dirty="0">
              <a:solidFill>
                <a:srgbClr val="FF0000"/>
              </a:solidFill>
            </a:endParaRPr>
          </a:p>
        </p:txBody>
      </p:sp>
      <p:sp>
        <p:nvSpPr>
          <p:cNvPr id="11"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2079049" cy="235955"/>
          </a:xfrm>
        </p:spPr>
        <p:txBody>
          <a:bodyPr vert="horz"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6E"/>
                </a:solidFill>
                <a:effectLst/>
                <a:uLnTx/>
                <a:uFillTx/>
                <a:latin typeface="Calibri" panose="020F0502020204030204"/>
                <a:ea typeface="+mn-ea"/>
                <a:cs typeface="+mn-cs"/>
              </a:rPr>
              <a:t>ER2 info session - 06/07/2023</a:t>
            </a:r>
            <a:endParaRPr kumimoji="0" lang="fr-FR" sz="12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3214916765"/>
              </p:ext>
            </p:extLst>
          </p:nvPr>
        </p:nvGraphicFramePr>
        <p:xfrm>
          <a:off x="6671479" y="1327079"/>
          <a:ext cx="4772683" cy="2773680"/>
        </p:xfrm>
        <a:graphic>
          <a:graphicData uri="http://schemas.openxmlformats.org/drawingml/2006/table">
            <a:tbl>
              <a:tblPr firstRow="1" bandRow="1">
                <a:tableStyleId>{5DA37D80-6434-44D0-A028-1B22A696006F}</a:tableStyleId>
              </a:tblPr>
              <a:tblGrid>
                <a:gridCol w="1339288">
                  <a:extLst>
                    <a:ext uri="{9D8B030D-6E8A-4147-A177-3AD203B41FA5}">
                      <a16:colId xmlns:a16="http://schemas.microsoft.com/office/drawing/2014/main" val="338471511"/>
                    </a:ext>
                  </a:extLst>
                </a:gridCol>
                <a:gridCol w="3433395">
                  <a:extLst>
                    <a:ext uri="{9D8B030D-6E8A-4147-A177-3AD203B41FA5}">
                      <a16:colId xmlns:a16="http://schemas.microsoft.com/office/drawing/2014/main" val="2240767571"/>
                    </a:ext>
                  </a:extLst>
                </a:gridCol>
              </a:tblGrid>
              <a:tr h="0">
                <a:tc>
                  <a:txBody>
                    <a:bodyPr/>
                    <a:lstStyle/>
                    <a:p>
                      <a:r>
                        <a:rPr lang="en-GB" sz="1400" dirty="0" smtClean="0"/>
                        <a:t>Deliverable</a:t>
                      </a:r>
                      <a:endParaRPr lang="en-GB" sz="1400" dirty="0"/>
                    </a:p>
                  </a:txBody>
                  <a:tcPr/>
                </a:tc>
                <a:tc>
                  <a:txBody>
                    <a:bodyPr/>
                    <a:lstStyle/>
                    <a:p>
                      <a:r>
                        <a:rPr lang="en-GB" sz="1400" dirty="0" smtClean="0"/>
                        <a:t>Definition</a:t>
                      </a:r>
                      <a:endParaRPr lang="en-GB" sz="1400" dirty="0"/>
                    </a:p>
                  </a:txBody>
                  <a:tcPr/>
                </a:tc>
                <a:extLst>
                  <a:ext uri="{0D108BD9-81ED-4DB2-BD59-A6C34878D82A}">
                    <a16:rowId xmlns:a16="http://schemas.microsoft.com/office/drawing/2014/main" val="2220807182"/>
                  </a:ext>
                </a:extLst>
              </a:tr>
              <a:tr h="0">
                <a:tc>
                  <a:txBody>
                    <a:bodyPr/>
                    <a:lstStyle/>
                    <a:p>
                      <a:r>
                        <a:rPr lang="en-GB" sz="1400" dirty="0" smtClean="0"/>
                        <a:t>Concept outline</a:t>
                      </a:r>
                      <a:endParaRPr lang="en-GB" sz="1400" dirty="0"/>
                    </a:p>
                  </a:txBody>
                  <a:tcPr/>
                </a:tc>
                <a:tc>
                  <a:txBody>
                    <a:bodyPr/>
                    <a:lstStyle/>
                    <a:p>
                      <a:r>
                        <a:rPr lang="en-US" sz="1400" dirty="0" smtClean="0"/>
                        <a:t>High level description of the concept with identification of potential benefits and associated risks</a:t>
                      </a:r>
                      <a:endParaRPr lang="en-GB" sz="1400" dirty="0"/>
                    </a:p>
                  </a:txBody>
                  <a:tcPr/>
                </a:tc>
                <a:extLst>
                  <a:ext uri="{0D108BD9-81ED-4DB2-BD59-A6C34878D82A}">
                    <a16:rowId xmlns:a16="http://schemas.microsoft.com/office/drawing/2014/main" val="2502584383"/>
                  </a:ext>
                </a:extLst>
              </a:tr>
              <a:tr h="0">
                <a:tc>
                  <a:txBody>
                    <a:bodyPr/>
                    <a:lstStyle/>
                    <a:p>
                      <a:r>
                        <a:rPr lang="en-GB" sz="1400" dirty="0" smtClean="0"/>
                        <a:t>ERP</a:t>
                      </a:r>
                      <a:endParaRPr lang="en-GB" sz="1400" dirty="0"/>
                    </a:p>
                  </a:txBody>
                  <a:tcPr/>
                </a:tc>
                <a:tc>
                  <a:txBody>
                    <a:bodyPr/>
                    <a:lstStyle/>
                    <a:p>
                      <a:r>
                        <a:rPr lang="en-GB" sz="1400" dirty="0" smtClean="0"/>
                        <a:t>Exploratory research</a:t>
                      </a:r>
                      <a:r>
                        <a:rPr lang="en-GB" sz="1400" baseline="0" dirty="0" smtClean="0"/>
                        <a:t> plan</a:t>
                      </a:r>
                      <a:endParaRPr lang="en-GB" sz="1400" dirty="0"/>
                    </a:p>
                  </a:txBody>
                  <a:tcPr/>
                </a:tc>
                <a:extLst>
                  <a:ext uri="{0D108BD9-81ED-4DB2-BD59-A6C34878D82A}">
                    <a16:rowId xmlns:a16="http://schemas.microsoft.com/office/drawing/2014/main" val="4192218246"/>
                  </a:ext>
                </a:extLst>
              </a:tr>
              <a:tr h="0">
                <a:tc>
                  <a:txBody>
                    <a:bodyPr/>
                    <a:lstStyle/>
                    <a:p>
                      <a:r>
                        <a:rPr lang="en-GB" sz="1400" dirty="0" smtClean="0"/>
                        <a:t>ERR</a:t>
                      </a:r>
                      <a:endParaRPr lang="en-GB" sz="1400" dirty="0"/>
                    </a:p>
                  </a:txBody>
                  <a:tcPr/>
                </a:tc>
                <a:tc>
                  <a:txBody>
                    <a:bodyPr/>
                    <a:lstStyle/>
                    <a:p>
                      <a:r>
                        <a:rPr lang="en-GB" sz="1400" dirty="0" smtClean="0"/>
                        <a:t>Exploratory research</a:t>
                      </a:r>
                      <a:r>
                        <a:rPr lang="en-GB" sz="1400" baseline="0" dirty="0" smtClean="0"/>
                        <a:t> report</a:t>
                      </a:r>
                      <a:endParaRPr lang="en-GB" sz="1400" dirty="0"/>
                    </a:p>
                  </a:txBody>
                  <a:tcPr/>
                </a:tc>
                <a:extLst>
                  <a:ext uri="{0D108BD9-81ED-4DB2-BD59-A6C34878D82A}">
                    <a16:rowId xmlns:a16="http://schemas.microsoft.com/office/drawing/2014/main" val="587965333"/>
                  </a:ext>
                </a:extLst>
              </a:tr>
              <a:tr h="0">
                <a:tc>
                  <a:txBody>
                    <a:bodyPr/>
                    <a:lstStyle/>
                    <a:p>
                      <a:r>
                        <a:rPr lang="en-GB" sz="1400" dirty="0" smtClean="0"/>
                        <a:t>FRD</a:t>
                      </a:r>
                      <a:endParaRPr lang="en-GB" sz="1400" dirty="0"/>
                    </a:p>
                  </a:txBody>
                  <a:tcPr/>
                </a:tc>
                <a:tc>
                  <a:txBody>
                    <a:bodyPr/>
                    <a:lstStyle/>
                    <a:p>
                      <a:r>
                        <a:rPr lang="en-GB" sz="1400" dirty="0" smtClean="0"/>
                        <a:t>Functional</a:t>
                      </a:r>
                      <a:r>
                        <a:rPr lang="en-GB" sz="1400" baseline="0" dirty="0" smtClean="0"/>
                        <a:t> requirements document</a:t>
                      </a:r>
                      <a:endParaRPr lang="en-GB" sz="1400" dirty="0"/>
                    </a:p>
                  </a:txBody>
                  <a:tcPr/>
                </a:tc>
                <a:extLst>
                  <a:ext uri="{0D108BD9-81ED-4DB2-BD59-A6C34878D82A}">
                    <a16:rowId xmlns:a16="http://schemas.microsoft.com/office/drawing/2014/main" val="2397498412"/>
                  </a:ext>
                </a:extLst>
              </a:tr>
              <a:tr h="0">
                <a:tc>
                  <a:txBody>
                    <a:bodyPr/>
                    <a:lstStyle/>
                    <a:p>
                      <a:r>
                        <a:rPr lang="en-GB" sz="1400" dirty="0" smtClean="0"/>
                        <a:t>OSED</a:t>
                      </a:r>
                      <a:endParaRPr lang="en-GB" sz="1400" dirty="0"/>
                    </a:p>
                  </a:txBody>
                  <a:tcPr/>
                </a:tc>
                <a:tc>
                  <a:txBody>
                    <a:bodyPr/>
                    <a:lstStyle/>
                    <a:p>
                      <a:r>
                        <a:rPr lang="en-GB" sz="1400" dirty="0" smtClean="0"/>
                        <a:t>Operational service and environment description document</a:t>
                      </a:r>
                      <a:endParaRPr lang="en-GB" sz="1400" dirty="0"/>
                    </a:p>
                  </a:txBody>
                  <a:tcPr/>
                </a:tc>
                <a:extLst>
                  <a:ext uri="{0D108BD9-81ED-4DB2-BD59-A6C34878D82A}">
                    <a16:rowId xmlns:a16="http://schemas.microsoft.com/office/drawing/2014/main" val="939043838"/>
                  </a:ext>
                </a:extLst>
              </a:tr>
              <a:tr h="0">
                <a:tc>
                  <a:txBody>
                    <a:bodyPr/>
                    <a:lstStyle/>
                    <a:p>
                      <a:r>
                        <a:rPr lang="en-GB" sz="1400" dirty="0" smtClean="0"/>
                        <a:t>ECO-EVAL</a:t>
                      </a:r>
                      <a:endParaRPr lang="en-GB" sz="1400" dirty="0"/>
                    </a:p>
                  </a:txBody>
                  <a:tcPr/>
                </a:tc>
                <a:tc>
                  <a:txBody>
                    <a:bodyPr/>
                    <a:lstStyle/>
                    <a:p>
                      <a:r>
                        <a:rPr lang="en-GB" sz="1400" dirty="0" smtClean="0"/>
                        <a:t>Economic evaluation</a:t>
                      </a:r>
                      <a:endParaRPr lang="en-GB" sz="1400" dirty="0"/>
                    </a:p>
                  </a:txBody>
                  <a:tcPr/>
                </a:tc>
                <a:extLst>
                  <a:ext uri="{0D108BD9-81ED-4DB2-BD59-A6C34878D82A}">
                    <a16:rowId xmlns:a16="http://schemas.microsoft.com/office/drawing/2014/main" val="3625621099"/>
                  </a:ext>
                </a:extLst>
              </a:tr>
            </a:tbl>
          </a:graphicData>
        </a:graphic>
      </p:graphicFrame>
    </p:spTree>
    <p:extLst>
      <p:ext uri="{BB962C8B-B14F-4D97-AF65-F5344CB8AC3E}">
        <p14:creationId xmlns:p14="http://schemas.microsoft.com/office/powerpoint/2010/main" val="2312329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Performance management</a:t>
            </a:r>
            <a:endParaRPr lang="en-GB" sz="3600" dirty="0"/>
          </a:p>
        </p:txBody>
      </p:sp>
      <p:sp>
        <p:nvSpPr>
          <p:cNvPr id="5" name="Content Placeholder 4"/>
          <p:cNvSpPr>
            <a:spLocks noGrp="1"/>
          </p:cNvSpPr>
          <p:nvPr>
            <p:ph sz="half" idx="1"/>
          </p:nvPr>
        </p:nvSpPr>
        <p:spPr/>
        <p:txBody>
          <a:bodyPr>
            <a:normAutofit lnSpcReduction="10000"/>
          </a:bodyPr>
          <a:lstStyle/>
          <a:p>
            <a:r>
              <a:rPr lang="en-US" dirty="0" smtClean="0"/>
              <a:t>Aim: </a:t>
            </a:r>
            <a:r>
              <a:rPr lang="en-US" b="1" dirty="0" smtClean="0"/>
              <a:t>fulfil the </a:t>
            </a:r>
            <a:r>
              <a:rPr lang="en-US" b="1" dirty="0"/>
              <a:t>ATM </a:t>
            </a:r>
            <a:r>
              <a:rPr lang="en-US" b="1" dirty="0" smtClean="0"/>
              <a:t>master plan performance ambitions</a:t>
            </a:r>
            <a:endParaRPr lang="en-US" b="1" dirty="0"/>
          </a:p>
          <a:p>
            <a:r>
              <a:rPr lang="en-US" dirty="0"/>
              <a:t>Specific </a:t>
            </a:r>
            <a:r>
              <a:rPr lang="en-US" b="1" dirty="0" smtClean="0"/>
              <a:t>methodologies</a:t>
            </a:r>
            <a:r>
              <a:rPr lang="en-US" dirty="0" smtClean="0"/>
              <a:t> </a:t>
            </a:r>
            <a:r>
              <a:rPr lang="en-US" dirty="0"/>
              <a:t>to apply (guidance material</a:t>
            </a:r>
            <a:r>
              <a:rPr lang="en-US" dirty="0" smtClean="0"/>
              <a:t>)</a:t>
            </a:r>
            <a:endParaRPr lang="en-US" dirty="0"/>
          </a:p>
          <a:p>
            <a:r>
              <a:rPr lang="en-US" dirty="0" smtClean="0"/>
              <a:t>Covers </a:t>
            </a:r>
            <a:r>
              <a:rPr lang="en-US" b="1" dirty="0" smtClean="0"/>
              <a:t>safety</a:t>
            </a:r>
            <a:r>
              <a:rPr lang="en-US" b="1" dirty="0"/>
              <a:t>, </a:t>
            </a:r>
            <a:r>
              <a:rPr lang="en-US" b="1" dirty="0" smtClean="0"/>
              <a:t>security</a:t>
            </a:r>
            <a:r>
              <a:rPr lang="en-US" b="1" dirty="0"/>
              <a:t>, </a:t>
            </a:r>
            <a:r>
              <a:rPr lang="en-US" b="1" dirty="0" smtClean="0"/>
              <a:t>human performance &amp; environment</a:t>
            </a:r>
            <a:endParaRPr lang="en-US" b="1" dirty="0"/>
          </a:p>
          <a:p>
            <a:r>
              <a:rPr lang="en-US" dirty="0" smtClean="0"/>
              <a:t>Requires </a:t>
            </a:r>
            <a:r>
              <a:rPr lang="en-US" b="1" dirty="0"/>
              <a:t>close coordination with </a:t>
            </a:r>
            <a:r>
              <a:rPr lang="en-US" b="1" dirty="0" smtClean="0"/>
              <a:t>the SESAR </a:t>
            </a:r>
            <a:r>
              <a:rPr lang="en-US" b="1" dirty="0"/>
              <a:t>3 JU and </a:t>
            </a:r>
            <a:r>
              <a:rPr lang="en-US" b="1" dirty="0" smtClean="0"/>
              <a:t>the transversal project </a:t>
            </a:r>
            <a:r>
              <a:rPr lang="en-US" b="1" dirty="0"/>
              <a:t>dealing with </a:t>
            </a:r>
            <a:r>
              <a:rPr lang="en-US" b="1" dirty="0" smtClean="0"/>
              <a:t>performance management</a:t>
            </a:r>
            <a:r>
              <a:rPr lang="en-US" dirty="0" smtClean="0"/>
              <a:t> (PEARL)</a:t>
            </a:r>
            <a:endParaRPr lang="en-US" dirty="0"/>
          </a:p>
          <a:p>
            <a:endParaRPr lang="en-GB" dirty="0"/>
          </a:p>
        </p:txBody>
      </p:sp>
      <p:pic>
        <p:nvPicPr>
          <p:cNvPr id="7" name="Content Placeholder 6"/>
          <p:cNvPicPr>
            <a:picLocks noGrp="1" noChangeAspect="1"/>
          </p:cNvPicPr>
          <p:nvPr>
            <p:ph sz="half" idx="2"/>
          </p:nvPr>
        </p:nvPicPr>
        <p:blipFill>
          <a:blip r:embed="rId2"/>
          <a:stretch>
            <a:fillRect/>
          </a:stretch>
        </p:blipFill>
        <p:spPr>
          <a:xfrm>
            <a:off x="6172200" y="2320775"/>
            <a:ext cx="5181600" cy="3361037"/>
          </a:xfrm>
          <a:prstGeom prst="rect">
            <a:avLst/>
          </a:prstGeom>
        </p:spPr>
      </p:pic>
      <p:sp>
        <p:nvSpPr>
          <p:cNvPr id="8"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2079049" cy="235955"/>
          </a:xfrm>
        </p:spPr>
        <p:txBody>
          <a:bodyPr vert="horz"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6E"/>
                </a:solidFill>
                <a:effectLst/>
                <a:uLnTx/>
                <a:uFillTx/>
                <a:latin typeface="Calibri" panose="020F0502020204030204"/>
                <a:ea typeface="+mn-ea"/>
                <a:cs typeface="+mn-cs"/>
              </a:rPr>
              <a:t>ER2 info session - 06/07/2023</a:t>
            </a:r>
            <a:endParaRPr kumimoji="0" lang="fr-FR" sz="12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fld id="{6B0C76E6-0B66-8944-91D4-A1BC6652E29F}" type="slidenum">
              <a:rPr lang="fr-FR" smtClean="0"/>
              <a:t>24</a:t>
            </a:fld>
            <a:endParaRPr lang="fr-FR" dirty="0"/>
          </a:p>
        </p:txBody>
      </p:sp>
    </p:spTree>
    <p:extLst>
      <p:ext uri="{BB962C8B-B14F-4D97-AF65-F5344CB8AC3E}">
        <p14:creationId xmlns:p14="http://schemas.microsoft.com/office/powerpoint/2010/main" val="4222816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Maturity assessment</a:t>
            </a:r>
            <a:endParaRPr lang="en-GB" sz="3200" dirty="0"/>
          </a:p>
        </p:txBody>
      </p:sp>
      <p:sp>
        <p:nvSpPr>
          <p:cNvPr id="9" name="Content Placeholder 8"/>
          <p:cNvSpPr>
            <a:spLocks noGrp="1"/>
          </p:cNvSpPr>
          <p:nvPr>
            <p:ph sz="half" idx="1"/>
          </p:nvPr>
        </p:nvSpPr>
        <p:spPr>
          <a:xfrm>
            <a:off x="870922" y="1352062"/>
            <a:ext cx="6052522" cy="5067603"/>
          </a:xfrm>
        </p:spPr>
        <p:txBody>
          <a:bodyPr>
            <a:normAutofit lnSpcReduction="10000"/>
          </a:bodyPr>
          <a:lstStyle/>
          <a:p>
            <a:pPr marL="0" indent="0">
              <a:buNone/>
            </a:pPr>
            <a:r>
              <a:rPr lang="en-US" sz="2000" b="1" dirty="0"/>
              <a:t>Projects shall assess the maturity of their content / SESAR solutions </a:t>
            </a:r>
            <a:r>
              <a:rPr lang="en-US" sz="2000" dirty="0"/>
              <a:t>by applying the </a:t>
            </a:r>
            <a:r>
              <a:rPr lang="en-US" sz="2000" b="1" dirty="0"/>
              <a:t>SESAR maturity criteria</a:t>
            </a:r>
            <a:r>
              <a:rPr lang="en-US" sz="2000" dirty="0"/>
              <a:t>, based on evidences supported by technical deliverables</a:t>
            </a:r>
            <a:endParaRPr lang="en-GB" sz="2000" dirty="0"/>
          </a:p>
          <a:p>
            <a:r>
              <a:rPr lang="en-US" sz="2000" dirty="0"/>
              <a:t>Relevant TRL maturity levels: </a:t>
            </a:r>
            <a:r>
              <a:rPr lang="en-US" sz="2000" b="1" dirty="0"/>
              <a:t>TRL1</a:t>
            </a:r>
            <a:r>
              <a:rPr lang="en-US" sz="2000" dirty="0"/>
              <a:t> and </a:t>
            </a:r>
            <a:r>
              <a:rPr lang="en-US" sz="2000" b="1" dirty="0"/>
              <a:t>TRL2</a:t>
            </a:r>
            <a:endParaRPr lang="en-GB" sz="2000" b="1" dirty="0"/>
          </a:p>
          <a:p>
            <a:r>
              <a:rPr lang="en-US" sz="2000" dirty="0"/>
              <a:t>SESAR maturity criteria </a:t>
            </a:r>
            <a:r>
              <a:rPr lang="en-US" sz="2000" dirty="0" smtClean="0"/>
              <a:t>(see MAWP)</a:t>
            </a:r>
            <a:endParaRPr lang="en-GB" sz="2000" dirty="0"/>
          </a:p>
          <a:p>
            <a:pPr lvl="1"/>
            <a:r>
              <a:rPr lang="en-US" sz="2000" dirty="0"/>
              <a:t>Structured per threads</a:t>
            </a:r>
            <a:endParaRPr lang="en-GB" sz="2000" dirty="0"/>
          </a:p>
          <a:p>
            <a:pPr lvl="1"/>
            <a:r>
              <a:rPr lang="en-US" sz="2000" dirty="0"/>
              <a:t>Built progressively from one maturity phase to the next </a:t>
            </a:r>
            <a:r>
              <a:rPr lang="en-US" sz="2000" dirty="0" smtClean="0"/>
              <a:t>one</a:t>
            </a:r>
          </a:p>
          <a:p>
            <a:pPr lvl="1"/>
            <a:r>
              <a:rPr lang="en-US" sz="2000" dirty="0" smtClean="0"/>
              <a:t>Key </a:t>
            </a:r>
            <a:r>
              <a:rPr lang="en-US" sz="2000" dirty="0"/>
              <a:t>focus changes depending on the maturity </a:t>
            </a:r>
            <a:r>
              <a:rPr lang="en-US" sz="2000" dirty="0" smtClean="0"/>
              <a:t>level</a:t>
            </a:r>
          </a:p>
          <a:p>
            <a:r>
              <a:rPr lang="en-GB" sz="2000" b="1" dirty="0" smtClean="0"/>
              <a:t>Exit maturity gate </a:t>
            </a:r>
            <a:r>
              <a:rPr lang="en-GB" sz="2000" dirty="0" smtClean="0"/>
              <a:t>= formal milestone led by the SESAR 3 JU at the end of the R&amp;I activity</a:t>
            </a:r>
          </a:p>
          <a:p>
            <a:pPr lvl="1"/>
            <a:r>
              <a:rPr lang="en-GB" sz="2000" dirty="0" smtClean="0"/>
              <a:t>Assess and agree of the actual maturity level (TRL) of a SESAR solution</a:t>
            </a:r>
          </a:p>
          <a:p>
            <a:pPr lvl="1"/>
            <a:r>
              <a:rPr lang="en-US" sz="2000" dirty="0" smtClean="0"/>
              <a:t>Agree </a:t>
            </a:r>
            <a:r>
              <a:rPr lang="en-US" sz="2000" dirty="0"/>
              <a:t>on recommendations and </a:t>
            </a:r>
            <a:r>
              <a:rPr lang="en-US" sz="2000" dirty="0" smtClean="0"/>
              <a:t>identify risks or opportunities for </a:t>
            </a:r>
            <a:r>
              <a:rPr lang="en-US" sz="2000" dirty="0"/>
              <a:t>the next </a:t>
            </a:r>
            <a:r>
              <a:rPr lang="en-US" sz="2000" dirty="0" smtClean="0"/>
              <a:t>R&amp;I phase</a:t>
            </a:r>
            <a:endParaRPr lang="en-GB" sz="2000" dirty="0"/>
          </a:p>
        </p:txBody>
      </p:sp>
      <p:pic>
        <p:nvPicPr>
          <p:cNvPr id="7" name="Picture 6"/>
          <p:cNvPicPr>
            <a:picLocks noChangeAspect="1"/>
          </p:cNvPicPr>
          <p:nvPr/>
        </p:nvPicPr>
        <p:blipFill>
          <a:blip r:embed="rId2"/>
          <a:stretch>
            <a:fillRect/>
          </a:stretch>
        </p:blipFill>
        <p:spPr>
          <a:xfrm>
            <a:off x="6923444" y="1352062"/>
            <a:ext cx="4397635" cy="5308221"/>
          </a:xfrm>
          <a:prstGeom prst="rect">
            <a:avLst/>
          </a:prstGeom>
        </p:spPr>
      </p:pic>
      <p:sp>
        <p:nvSpPr>
          <p:cNvPr id="11"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2079049" cy="235955"/>
          </a:xfrm>
        </p:spPr>
        <p:txBody>
          <a:bodyPr vert="horz"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6E"/>
                </a:solidFill>
                <a:effectLst/>
                <a:uLnTx/>
                <a:uFillTx/>
                <a:latin typeface="Calibri" panose="020F0502020204030204"/>
                <a:ea typeface="+mn-ea"/>
                <a:cs typeface="+mn-cs"/>
              </a:rPr>
              <a:t>ER2 info session - 06/07/2023</a:t>
            </a:r>
            <a:endParaRPr kumimoji="0" lang="fr-FR" sz="12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sp>
        <p:nvSpPr>
          <p:cNvPr id="12" name="Slide Number Placeholder 11"/>
          <p:cNvSpPr>
            <a:spLocks noGrp="1"/>
          </p:cNvSpPr>
          <p:nvPr>
            <p:ph type="sldNum" sz="quarter" idx="12"/>
          </p:nvPr>
        </p:nvSpPr>
        <p:spPr/>
        <p:txBody>
          <a:bodyPr/>
          <a:lstStyle/>
          <a:p>
            <a:fld id="{6B0C76E6-0B66-8944-91D4-A1BC6652E29F}" type="slidenum">
              <a:rPr lang="fr-FR" smtClean="0"/>
              <a:t>25</a:t>
            </a:fld>
            <a:endParaRPr lang="fr-FR" dirty="0"/>
          </a:p>
        </p:txBody>
      </p:sp>
    </p:spTree>
    <p:extLst>
      <p:ext uri="{BB962C8B-B14F-4D97-AF65-F5344CB8AC3E}">
        <p14:creationId xmlns:p14="http://schemas.microsoft.com/office/powerpoint/2010/main" val="37014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36" y="541033"/>
            <a:ext cx="9386433" cy="520392"/>
          </a:xfrm>
        </p:spPr>
        <p:txBody>
          <a:bodyPr>
            <a:normAutofit/>
          </a:bodyPr>
          <a:lstStyle/>
          <a:p>
            <a:r>
              <a:rPr lang="en-GB" sz="3200" dirty="0" smtClean="0"/>
              <a:t>Quality assessment of deliverables</a:t>
            </a:r>
            <a:endParaRPr lang="en-GB" sz="3200" dirty="0"/>
          </a:p>
        </p:txBody>
      </p:sp>
      <p:sp>
        <p:nvSpPr>
          <p:cNvPr id="4" name="Content Placeholder 3"/>
          <p:cNvSpPr>
            <a:spLocks noGrp="1"/>
          </p:cNvSpPr>
          <p:nvPr>
            <p:ph idx="1"/>
          </p:nvPr>
        </p:nvSpPr>
        <p:spPr>
          <a:xfrm>
            <a:off x="1371536" y="5395850"/>
            <a:ext cx="9448929" cy="1023815"/>
          </a:xfrm>
        </p:spPr>
        <p:txBody>
          <a:bodyPr>
            <a:noAutofit/>
          </a:bodyPr>
          <a:lstStyle/>
          <a:p>
            <a:r>
              <a:rPr lang="en-US" sz="1300" dirty="0"/>
              <a:t>Iterative review of draft deliverables will de-risk the formal assessment of the final </a:t>
            </a:r>
            <a:r>
              <a:rPr lang="en-US" sz="1300" dirty="0" smtClean="0"/>
              <a:t>deliverable</a:t>
            </a:r>
          </a:p>
          <a:p>
            <a:r>
              <a:rPr lang="en-US" sz="1300" dirty="0" smtClean="0"/>
              <a:t>At </a:t>
            </a:r>
            <a:r>
              <a:rPr lang="en-US" sz="1300" dirty="0"/>
              <a:t>start of deliverables drafting, </a:t>
            </a:r>
            <a:r>
              <a:rPr lang="en-US" sz="1300" dirty="0" smtClean="0"/>
              <a:t>please consider</a:t>
            </a:r>
          </a:p>
          <a:p>
            <a:pPr lvl="1"/>
            <a:r>
              <a:rPr lang="en-US" sz="1300" dirty="0" smtClean="0"/>
              <a:t>Contribution </a:t>
            </a:r>
            <a:r>
              <a:rPr lang="en-US" sz="1300" dirty="0"/>
              <a:t>to </a:t>
            </a:r>
            <a:r>
              <a:rPr lang="en-US" sz="1300" dirty="0" err="1" smtClean="0"/>
              <a:t>standardisation</a:t>
            </a:r>
            <a:r>
              <a:rPr lang="en-US" sz="1300" dirty="0" smtClean="0"/>
              <a:t> and regulatory </a:t>
            </a:r>
            <a:r>
              <a:rPr lang="en-US" sz="1300" dirty="0"/>
              <a:t>needs (e.g. </a:t>
            </a:r>
            <a:r>
              <a:rPr lang="en-US" sz="1300" dirty="0" smtClean="0"/>
              <a:t>coordination </a:t>
            </a:r>
            <a:r>
              <a:rPr lang="en-US" sz="1300" dirty="0"/>
              <a:t>with EUROCAE, EASA)</a:t>
            </a:r>
          </a:p>
          <a:p>
            <a:pPr lvl="1"/>
            <a:r>
              <a:rPr lang="en-US" sz="1300" dirty="0"/>
              <a:t>Applying performance </a:t>
            </a:r>
            <a:r>
              <a:rPr lang="en-US" sz="1300" dirty="0" smtClean="0"/>
              <a:t>methodologies</a:t>
            </a:r>
            <a:endParaRPr lang="en-US" sz="1300" dirty="0"/>
          </a:p>
        </p:txBody>
      </p:sp>
      <p:pic>
        <p:nvPicPr>
          <p:cNvPr id="5" name="Picture 4"/>
          <p:cNvPicPr>
            <a:picLocks noChangeAspect="1"/>
          </p:cNvPicPr>
          <p:nvPr/>
        </p:nvPicPr>
        <p:blipFill>
          <a:blip r:embed="rId2"/>
          <a:stretch>
            <a:fillRect/>
          </a:stretch>
        </p:blipFill>
        <p:spPr>
          <a:xfrm>
            <a:off x="1371536" y="1057837"/>
            <a:ext cx="9448929" cy="4280071"/>
          </a:xfrm>
          <a:prstGeom prst="rect">
            <a:avLst/>
          </a:prstGeom>
          <a:ln>
            <a:solidFill>
              <a:schemeClr val="tx1"/>
            </a:solidFill>
          </a:ln>
          <a:effectLst>
            <a:outerShdw blurRad="50800" dist="38100" dir="2700000" algn="tl" rotWithShape="0">
              <a:prstClr val="black">
                <a:alpha val="40000"/>
              </a:prstClr>
            </a:outerShdw>
          </a:effectLst>
        </p:spPr>
      </p:pic>
      <p:sp>
        <p:nvSpPr>
          <p:cNvPr id="6"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2079049" cy="235955"/>
          </a:xfrm>
        </p:spPr>
        <p:txBody>
          <a:bodyPr vert="horz"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6E"/>
                </a:solidFill>
                <a:effectLst/>
                <a:uLnTx/>
                <a:uFillTx/>
                <a:latin typeface="Calibri" panose="020F0502020204030204"/>
                <a:ea typeface="+mn-ea"/>
                <a:cs typeface="+mn-cs"/>
              </a:rPr>
              <a:t>ER2 info session - 06/07/2023</a:t>
            </a:r>
            <a:endParaRPr kumimoji="0" lang="fr-FR" sz="12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fld id="{6B0C76E6-0B66-8944-91D4-A1BC6652E29F}" type="slidenum">
              <a:rPr lang="fr-FR" smtClean="0"/>
              <a:t>26</a:t>
            </a:fld>
            <a:endParaRPr lang="fr-FR" dirty="0"/>
          </a:p>
        </p:txBody>
      </p:sp>
    </p:spTree>
    <p:extLst>
      <p:ext uri="{BB962C8B-B14F-4D97-AF65-F5344CB8AC3E}">
        <p14:creationId xmlns:p14="http://schemas.microsoft.com/office/powerpoint/2010/main" val="3983012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EASA in your proposals </a:t>
            </a:r>
            <a:endParaRPr lang="en-GB" dirty="0"/>
          </a:p>
        </p:txBody>
      </p:sp>
      <p:sp>
        <p:nvSpPr>
          <p:cNvPr id="6" name="Slide Number Placeholder 5"/>
          <p:cNvSpPr>
            <a:spLocks noGrp="1"/>
          </p:cNvSpPr>
          <p:nvPr>
            <p:ph type="sldNum" sz="quarter" idx="12"/>
          </p:nvPr>
        </p:nvSpPr>
        <p:spPr/>
        <p:txBody>
          <a:bodyPr/>
          <a:lstStyle/>
          <a:p>
            <a:fld id="{6B0C76E6-0B66-8944-91D4-A1BC6652E29F}" type="slidenum">
              <a:rPr lang="en-GB" smtClean="0"/>
              <a:t>27</a:t>
            </a:fld>
            <a:endParaRPr lang="en-GB" dirty="0"/>
          </a:p>
        </p:txBody>
      </p:sp>
      <p:pic>
        <p:nvPicPr>
          <p:cNvPr id="8" name="Picture 7"/>
          <p:cNvPicPr>
            <a:picLocks noChangeAspect="1"/>
          </p:cNvPicPr>
          <p:nvPr/>
        </p:nvPicPr>
        <p:blipFill>
          <a:blip r:embed="rId2"/>
          <a:stretch>
            <a:fillRect/>
          </a:stretch>
        </p:blipFill>
        <p:spPr>
          <a:xfrm>
            <a:off x="5180376" y="438102"/>
            <a:ext cx="1831249" cy="615149"/>
          </a:xfrm>
          <a:prstGeom prst="rect">
            <a:avLst/>
          </a:prstGeom>
        </p:spPr>
      </p:pic>
      <p:sp>
        <p:nvSpPr>
          <p:cNvPr id="4" name="Content Placeholder 3"/>
          <p:cNvSpPr>
            <a:spLocks noGrp="1"/>
          </p:cNvSpPr>
          <p:nvPr>
            <p:ph idx="1"/>
          </p:nvPr>
        </p:nvSpPr>
        <p:spPr>
          <a:xfrm>
            <a:off x="554736" y="1359876"/>
            <a:ext cx="10753730" cy="4547803"/>
          </a:xfrm>
        </p:spPr>
        <p:txBody>
          <a:bodyPr>
            <a:normAutofit fontScale="92500" lnSpcReduction="20000"/>
          </a:bodyPr>
          <a:lstStyle/>
          <a:p>
            <a:r>
              <a:rPr lang="en-US" dirty="0"/>
              <a:t>Along the development and validation of the SESAR solutions, care shall be taken on the need to engage with the </a:t>
            </a:r>
            <a:r>
              <a:rPr lang="en-US" b="1" dirty="0"/>
              <a:t>National Authorities and EASA </a:t>
            </a:r>
            <a:r>
              <a:rPr lang="en-US" dirty="0"/>
              <a:t>(when required), to address the regulatory issues and to consider the need for developing standards</a:t>
            </a:r>
          </a:p>
          <a:p>
            <a:r>
              <a:rPr lang="en-US" dirty="0"/>
              <a:t>When relevant, projects shall </a:t>
            </a:r>
            <a:r>
              <a:rPr lang="en-US" b="1" dirty="0"/>
              <a:t>anticipate the (financial) contribution of EASA in the grant </a:t>
            </a:r>
            <a:r>
              <a:rPr lang="en-US" dirty="0"/>
              <a:t>as a participant (beneficiary or third party providing a service)</a:t>
            </a:r>
          </a:p>
          <a:p>
            <a:r>
              <a:rPr lang="en-US" dirty="0"/>
              <a:t>EASA contribution may include:</a:t>
            </a:r>
          </a:p>
          <a:p>
            <a:pPr lvl="1"/>
            <a:r>
              <a:rPr lang="en-US" sz="2800" dirty="0"/>
              <a:t>Coordinating the </a:t>
            </a:r>
            <a:r>
              <a:rPr lang="en-US" sz="2800" b="1" dirty="0"/>
              <a:t>review of the safety argumentation </a:t>
            </a:r>
            <a:r>
              <a:rPr lang="en-US" sz="2800" dirty="0"/>
              <a:t>with the competent authorities involved </a:t>
            </a:r>
          </a:p>
          <a:p>
            <a:pPr lvl="1"/>
            <a:r>
              <a:rPr lang="en-US" sz="2800" b="1" dirty="0"/>
              <a:t>Provide guidance to support the safety review</a:t>
            </a:r>
            <a:endParaRPr lang="en-GB" sz="2800" b="1" dirty="0"/>
          </a:p>
          <a:p>
            <a:pPr lvl="1"/>
            <a:r>
              <a:rPr lang="en-US" sz="2800" dirty="0"/>
              <a:t>Supporting the </a:t>
            </a:r>
            <a:r>
              <a:rPr lang="en-US" sz="2800" b="1" dirty="0"/>
              <a:t>approval and endorsement </a:t>
            </a:r>
            <a:r>
              <a:rPr lang="en-US" sz="2800" dirty="0"/>
              <a:t>of the safety cases</a:t>
            </a:r>
          </a:p>
          <a:p>
            <a:r>
              <a:rPr lang="en-US" dirty="0"/>
              <a:t>Contact during the proposal elaboration phase: </a:t>
            </a:r>
            <a:r>
              <a:rPr lang="en-GB" dirty="0">
                <a:hlinkClick r:id="rId3"/>
              </a:rPr>
              <a:t>SESAR_requests@easa.europa.eu</a:t>
            </a:r>
            <a:endParaRPr lang="en-US" dirty="0"/>
          </a:p>
        </p:txBody>
      </p:sp>
      <p:sp>
        <p:nvSpPr>
          <p:cNvPr id="7"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2079049" cy="235955"/>
          </a:xfrm>
        </p:spPr>
        <p:txBody>
          <a:bodyPr vert="horz"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6E"/>
                </a:solidFill>
                <a:effectLst/>
                <a:uLnTx/>
                <a:uFillTx/>
                <a:latin typeface="Calibri" panose="020F0502020204030204"/>
                <a:ea typeface="+mn-ea"/>
                <a:cs typeface="+mn-cs"/>
              </a:rPr>
              <a:t>ER2 info session - 06/07/2023</a:t>
            </a:r>
            <a:endParaRPr kumimoji="0" lang="fr-FR" sz="12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882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36" y="541032"/>
            <a:ext cx="9386433" cy="925817"/>
          </a:xfrm>
        </p:spPr>
        <p:txBody>
          <a:bodyPr>
            <a:normAutofit/>
          </a:bodyPr>
          <a:lstStyle/>
          <a:p>
            <a:r>
              <a:rPr lang="en-GB" sz="3200" dirty="0" smtClean="0"/>
              <a:t>Final considerations</a:t>
            </a:r>
            <a:endParaRPr lang="en-GB" sz="3200" dirty="0"/>
          </a:p>
        </p:txBody>
      </p:sp>
      <p:sp>
        <p:nvSpPr>
          <p:cNvPr id="3" name="Content Placeholder 2"/>
          <p:cNvSpPr>
            <a:spLocks noGrp="1"/>
          </p:cNvSpPr>
          <p:nvPr>
            <p:ph idx="1"/>
          </p:nvPr>
        </p:nvSpPr>
        <p:spPr>
          <a:xfrm>
            <a:off x="671539" y="1782193"/>
            <a:ext cx="10031839" cy="4659428"/>
          </a:xfrm>
        </p:spPr>
        <p:txBody>
          <a:bodyPr>
            <a:normAutofit fontScale="92500" lnSpcReduction="10000"/>
          </a:bodyPr>
          <a:lstStyle/>
          <a:p>
            <a:pPr marL="0" indent="0">
              <a:buNone/>
            </a:pPr>
            <a:r>
              <a:rPr lang="en-US" sz="2000" dirty="0" smtClean="0"/>
              <a:t>Proposals shall:</a:t>
            </a:r>
          </a:p>
          <a:p>
            <a:pPr>
              <a:lnSpc>
                <a:spcPct val="110000"/>
              </a:lnSpc>
            </a:pPr>
            <a:r>
              <a:rPr lang="en-GB" sz="2000" dirty="0" smtClean="0"/>
              <a:t>Identify the </a:t>
            </a:r>
            <a:r>
              <a:rPr lang="en-GB" sz="2000" b="1" dirty="0"/>
              <a:t>standardisation and regulatory</a:t>
            </a:r>
            <a:r>
              <a:rPr lang="en-GB" sz="2000" dirty="0"/>
              <a:t> state of the art </a:t>
            </a:r>
            <a:r>
              <a:rPr lang="en-GB" sz="2000" dirty="0" smtClean="0"/>
              <a:t>as a basis for </a:t>
            </a:r>
            <a:r>
              <a:rPr lang="en-GB" sz="2000" dirty="0"/>
              <a:t>the development of </a:t>
            </a:r>
            <a:r>
              <a:rPr lang="en-GB" sz="2000" dirty="0" smtClean="0"/>
              <a:t>your </a:t>
            </a:r>
            <a:r>
              <a:rPr lang="en-GB" sz="2000" dirty="0"/>
              <a:t>project/each SESAR </a:t>
            </a:r>
            <a:r>
              <a:rPr lang="en-GB" sz="2000" dirty="0" smtClean="0"/>
              <a:t>solution and to </a:t>
            </a:r>
            <a:r>
              <a:rPr lang="en-GB" sz="2000" dirty="0"/>
              <a:t>maximise impact towards </a:t>
            </a:r>
            <a:r>
              <a:rPr lang="en-GB" sz="2000" dirty="0" smtClean="0"/>
              <a:t>industrialisation </a:t>
            </a:r>
            <a:r>
              <a:rPr lang="en-GB" sz="2000" i="1" dirty="0" smtClean="0"/>
              <a:t>(ER template section 2.2 &amp; 2.3)</a:t>
            </a:r>
          </a:p>
          <a:p>
            <a:pPr>
              <a:lnSpc>
                <a:spcPct val="110000"/>
              </a:lnSpc>
            </a:pPr>
            <a:r>
              <a:rPr lang="en-GB" sz="2000" dirty="0" smtClean="0"/>
              <a:t>Outline </a:t>
            </a:r>
            <a:r>
              <a:rPr lang="en-GB" sz="2000" dirty="0"/>
              <a:t>your </a:t>
            </a:r>
            <a:r>
              <a:rPr lang="en-GB" sz="2000" b="1" dirty="0"/>
              <a:t>strategy to develop and consolidate standardisation and regulatory needs</a:t>
            </a:r>
            <a:r>
              <a:rPr lang="en-GB" sz="2000" dirty="0"/>
              <a:t> and how they should be supported by </a:t>
            </a:r>
            <a:r>
              <a:rPr lang="en-GB" sz="2000" dirty="0" smtClean="0"/>
              <a:t>the appropriate </a:t>
            </a:r>
            <a:r>
              <a:rPr lang="en-GB" sz="2000" dirty="0"/>
              <a:t>bodies (e.g. </a:t>
            </a:r>
            <a:r>
              <a:rPr lang="en-GB" sz="2000" dirty="0" smtClean="0"/>
              <a:t>standardisation development offices</a:t>
            </a:r>
            <a:r>
              <a:rPr lang="en-GB" sz="2000" dirty="0"/>
              <a:t>, </a:t>
            </a:r>
            <a:r>
              <a:rPr lang="en-GB" sz="2000" dirty="0" smtClean="0"/>
              <a:t>national supervisory authority</a:t>
            </a:r>
            <a:r>
              <a:rPr lang="en-GB" sz="2000" dirty="0"/>
              <a:t>, EASA</a:t>
            </a:r>
            <a:r>
              <a:rPr lang="en-GB" sz="2000" dirty="0" smtClean="0"/>
              <a:t>…)</a:t>
            </a:r>
            <a:r>
              <a:rPr lang="en-GB" sz="2000" i="1" dirty="0"/>
              <a:t> (ER template section 2.2 &amp; 2.3)</a:t>
            </a:r>
            <a:endParaRPr lang="en-GB" sz="2000" dirty="0" smtClean="0"/>
          </a:p>
          <a:p>
            <a:pPr>
              <a:lnSpc>
                <a:spcPct val="110000"/>
              </a:lnSpc>
            </a:pPr>
            <a:r>
              <a:rPr lang="en-GB" sz="2000" dirty="0" smtClean="0"/>
              <a:t>Demonstrate the measures to maximize impact through </a:t>
            </a:r>
            <a:r>
              <a:rPr lang="en-GB" sz="2000" b="1" dirty="0" smtClean="0"/>
              <a:t>dissemination, exploitation and communication</a:t>
            </a:r>
            <a:r>
              <a:rPr lang="en-GB" sz="2000" i="1" dirty="0"/>
              <a:t> (ER template section 2.2 &amp; 2.3)</a:t>
            </a:r>
            <a:endParaRPr lang="en-GB" sz="2000" dirty="0" smtClean="0"/>
          </a:p>
          <a:p>
            <a:pPr>
              <a:lnSpc>
                <a:spcPct val="110000"/>
              </a:lnSpc>
            </a:pPr>
            <a:r>
              <a:rPr lang="en-GB" sz="2000" dirty="0" smtClean="0"/>
              <a:t>Provide a </a:t>
            </a:r>
            <a:r>
              <a:rPr lang="en-GB" sz="2000" b="1" dirty="0" smtClean="0"/>
              <a:t>work plan and </a:t>
            </a:r>
            <a:r>
              <a:rPr lang="en-GB" sz="2000" dirty="0" smtClean="0"/>
              <a:t>the allocated </a:t>
            </a:r>
            <a:r>
              <a:rPr lang="en-GB" sz="2000" b="1" dirty="0" smtClean="0"/>
              <a:t>resources</a:t>
            </a:r>
            <a:r>
              <a:rPr lang="en-GB" sz="2000" i="1" dirty="0"/>
              <a:t> (ER template section </a:t>
            </a:r>
            <a:r>
              <a:rPr lang="en-GB" sz="2000" i="1" dirty="0" smtClean="0"/>
              <a:t>3.1)</a:t>
            </a:r>
            <a:endParaRPr lang="en-GB" sz="2000" dirty="0"/>
          </a:p>
          <a:p>
            <a:pPr lvl="1">
              <a:lnSpc>
                <a:spcPct val="110000"/>
              </a:lnSpc>
            </a:pPr>
            <a:r>
              <a:rPr lang="en-GB" sz="2000" dirty="0" smtClean="0"/>
              <a:t>One candidate SESAR solution per </a:t>
            </a:r>
            <a:r>
              <a:rPr lang="en-GB" sz="2000" dirty="0"/>
              <a:t>w</a:t>
            </a:r>
            <a:r>
              <a:rPr lang="en-GB" sz="2000" dirty="0" smtClean="0"/>
              <a:t>ork package</a:t>
            </a:r>
            <a:r>
              <a:rPr lang="en-GB" sz="2000" baseline="30000" dirty="0" smtClean="0"/>
              <a:t>1</a:t>
            </a:r>
          </a:p>
          <a:p>
            <a:pPr lvl="1">
              <a:lnSpc>
                <a:spcPct val="110000"/>
              </a:lnSpc>
            </a:pPr>
            <a:r>
              <a:rPr lang="en-GB" sz="2000" dirty="0" smtClean="0"/>
              <a:t>Work with the transversal projects</a:t>
            </a:r>
            <a:endParaRPr lang="en-GB" sz="2000" dirty="0"/>
          </a:p>
          <a:p>
            <a:pPr lvl="1">
              <a:lnSpc>
                <a:spcPct val="110000"/>
              </a:lnSpc>
            </a:pPr>
            <a:r>
              <a:rPr lang="en-GB" sz="2000" dirty="0" smtClean="0"/>
              <a:t>Close coordination with the SESAR 3 JU</a:t>
            </a:r>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2079049" cy="235955"/>
          </a:xfrm>
        </p:spPr>
        <p:txBody>
          <a:bodyPr vert="horz"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6E"/>
                </a:solidFill>
                <a:effectLst/>
                <a:uLnTx/>
                <a:uFillTx/>
                <a:latin typeface="Calibri" panose="020F0502020204030204"/>
                <a:ea typeface="+mn-ea"/>
                <a:cs typeface="+mn-cs"/>
              </a:rPr>
              <a:t>ER2 info session - 06/07/2023</a:t>
            </a:r>
            <a:endParaRPr kumimoji="0" lang="fr-FR" sz="12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fld id="{6B0C76E6-0B66-8944-91D4-A1BC6652E29F}" type="slidenum">
              <a:rPr lang="fr-FR" smtClean="0"/>
              <a:t>28</a:t>
            </a:fld>
            <a:endParaRPr lang="fr-FR" dirty="0"/>
          </a:p>
        </p:txBody>
      </p:sp>
      <p:sp>
        <p:nvSpPr>
          <p:cNvPr id="7" name="TextBox 6"/>
          <p:cNvSpPr txBox="1"/>
          <p:nvPr/>
        </p:nvSpPr>
        <p:spPr>
          <a:xfrm>
            <a:off x="4174316" y="6375655"/>
            <a:ext cx="3843368" cy="397065"/>
          </a:xfrm>
          <a:prstGeom prst="rect">
            <a:avLst/>
          </a:prstGeom>
          <a:noFill/>
        </p:spPr>
        <p:txBody>
          <a:bodyPr wrap="square" rtlCol="0">
            <a:normAutofit fontScale="85000" lnSpcReduction="10000"/>
          </a:bodyPr>
          <a:lstStyle/>
          <a:p>
            <a:r>
              <a:rPr lang="en-GB" baseline="30000" dirty="0" smtClean="0"/>
              <a:t>1</a:t>
            </a:r>
            <a:r>
              <a:rPr lang="en-GB" dirty="0" smtClean="0"/>
              <a:t> </a:t>
            </a:r>
            <a:r>
              <a:rPr lang="en-GB" i="1" dirty="0" smtClean="0"/>
              <a:t>Applicable to application-oriented ER projects</a:t>
            </a:r>
            <a:endParaRPr lang="en-GB" i="1" dirty="0"/>
          </a:p>
        </p:txBody>
      </p:sp>
    </p:spTree>
    <p:extLst>
      <p:ext uri="{BB962C8B-B14F-4D97-AF65-F5344CB8AC3E}">
        <p14:creationId xmlns:p14="http://schemas.microsoft.com/office/powerpoint/2010/main" val="2127348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F725DF6-3E2D-D94B-8D4C-92EE982BF60E}"/>
              </a:ext>
            </a:extLst>
          </p:cNvPr>
          <p:cNvSpPr txBox="1"/>
          <p:nvPr/>
        </p:nvSpPr>
        <p:spPr>
          <a:xfrm>
            <a:off x="11268" y="3012172"/>
            <a:ext cx="12169464" cy="769441"/>
          </a:xfrm>
          <a:prstGeom prst="rect">
            <a:avLst/>
          </a:prstGeom>
          <a:noFill/>
        </p:spPr>
        <p:txBody>
          <a:bodyPr wrap="square" rtlCol="0">
            <a:spAutoFit/>
          </a:bodyPr>
          <a:lstStyle/>
          <a:p>
            <a:pPr algn="ctr"/>
            <a:r>
              <a:rPr lang="fr-BE" sz="4400" b="1" dirty="0">
                <a:solidFill>
                  <a:srgbClr val="FFFFFF"/>
                </a:solidFill>
              </a:rPr>
              <a:t>Communication, </a:t>
            </a:r>
            <a:r>
              <a:rPr lang="fr-BE" sz="4400" b="1" dirty="0" err="1">
                <a:solidFill>
                  <a:srgbClr val="FFFFFF"/>
                </a:solidFill>
              </a:rPr>
              <a:t>dissemination</a:t>
            </a:r>
            <a:r>
              <a:rPr lang="fr-BE" sz="4400" b="1" dirty="0">
                <a:solidFill>
                  <a:srgbClr val="FFFFFF"/>
                </a:solidFill>
              </a:rPr>
              <a:t> &amp; exploitation</a:t>
            </a:r>
          </a:p>
        </p:txBody>
      </p:sp>
      <p:sp>
        <p:nvSpPr>
          <p:cNvPr id="3" name="ZoneTexte 2">
            <a:extLst>
              <a:ext uri="{FF2B5EF4-FFF2-40B4-BE49-F238E27FC236}">
                <a16:creationId xmlns:a16="http://schemas.microsoft.com/office/drawing/2014/main" id="{636CAE4B-7295-0043-961F-A9FB0E91915C}"/>
              </a:ext>
            </a:extLst>
          </p:cNvPr>
          <p:cNvSpPr txBox="1"/>
          <p:nvPr/>
        </p:nvSpPr>
        <p:spPr>
          <a:xfrm>
            <a:off x="11268" y="4029356"/>
            <a:ext cx="12169464" cy="707886"/>
          </a:xfrm>
          <a:prstGeom prst="rect">
            <a:avLst/>
          </a:prstGeom>
          <a:noFill/>
        </p:spPr>
        <p:txBody>
          <a:bodyPr wrap="square" rtlCol="0">
            <a:spAutoFit/>
          </a:bodyPr>
          <a:lstStyle/>
          <a:p>
            <a:pPr algn="ctr"/>
            <a:r>
              <a:rPr lang="en-US" sz="2000" b="1" dirty="0">
                <a:solidFill>
                  <a:srgbClr val="FFFFFF"/>
                </a:solidFill>
              </a:rPr>
              <a:t>Triona </a:t>
            </a:r>
            <a:r>
              <a:rPr lang="en-US" sz="2000" b="1" dirty="0" smtClean="0">
                <a:solidFill>
                  <a:srgbClr val="FFFFFF"/>
                </a:solidFill>
              </a:rPr>
              <a:t>KEAVENEY</a:t>
            </a:r>
          </a:p>
          <a:p>
            <a:pPr algn="ctr"/>
            <a:r>
              <a:rPr lang="en-US" sz="2000" b="1" dirty="0" smtClean="0">
                <a:solidFill>
                  <a:srgbClr val="FFFFFF"/>
                </a:solidFill>
              </a:rPr>
              <a:t>Senior </a:t>
            </a:r>
            <a:r>
              <a:rPr lang="en-US" sz="2000" b="1" dirty="0">
                <a:solidFill>
                  <a:srgbClr val="FFFFFF"/>
                </a:solidFill>
              </a:rPr>
              <a:t>Communication &amp; Media Relations Officer</a:t>
            </a:r>
          </a:p>
        </p:txBody>
      </p:sp>
    </p:spTree>
    <p:extLst>
      <p:ext uri="{BB962C8B-B14F-4D97-AF65-F5344CB8AC3E}">
        <p14:creationId xmlns:p14="http://schemas.microsoft.com/office/powerpoint/2010/main" val="519745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ingle Corner Rectangle 12"/>
          <p:cNvSpPr/>
          <p:nvPr/>
        </p:nvSpPr>
        <p:spPr>
          <a:xfrm flipV="1">
            <a:off x="3605594" y="-192807"/>
            <a:ext cx="4939766" cy="6628844"/>
          </a:xfrm>
          <a:custGeom>
            <a:avLst/>
            <a:gdLst>
              <a:gd name="connsiteX0" fmla="*/ 0 w 3888432"/>
              <a:gd name="connsiteY0" fmla="*/ 0 h 2304256"/>
              <a:gd name="connsiteX1" fmla="*/ 2787689 w 3888432"/>
              <a:gd name="connsiteY1" fmla="*/ 0 h 2304256"/>
              <a:gd name="connsiteX2" fmla="*/ 3888432 w 3888432"/>
              <a:gd name="connsiteY2" fmla="*/ 1100743 h 2304256"/>
              <a:gd name="connsiteX3" fmla="*/ 3888432 w 3888432"/>
              <a:gd name="connsiteY3" fmla="*/ 2304256 h 2304256"/>
              <a:gd name="connsiteX4" fmla="*/ 0 w 3888432"/>
              <a:gd name="connsiteY4" fmla="*/ 2304256 h 2304256"/>
              <a:gd name="connsiteX5" fmla="*/ 0 w 3888432"/>
              <a:gd name="connsiteY5" fmla="*/ 0 h 2304256"/>
              <a:gd name="connsiteX0" fmla="*/ 0 w 3888432"/>
              <a:gd name="connsiteY0" fmla="*/ 0 h 2304256"/>
              <a:gd name="connsiteX1" fmla="*/ 2787689 w 3888432"/>
              <a:gd name="connsiteY1" fmla="*/ 0 h 2304256"/>
              <a:gd name="connsiteX2" fmla="*/ 3888432 w 3888432"/>
              <a:gd name="connsiteY2" fmla="*/ 1100743 h 2304256"/>
              <a:gd name="connsiteX3" fmla="*/ 3888432 w 3888432"/>
              <a:gd name="connsiteY3" fmla="*/ 2304256 h 2304256"/>
              <a:gd name="connsiteX4" fmla="*/ 24713 w 3888432"/>
              <a:gd name="connsiteY4" fmla="*/ 1056223 h 2304256"/>
              <a:gd name="connsiteX5" fmla="*/ 0 w 3888432"/>
              <a:gd name="connsiteY5" fmla="*/ 0 h 2304256"/>
              <a:gd name="connsiteX0" fmla="*/ 0 w 3900789"/>
              <a:gd name="connsiteY0" fmla="*/ 0 h 5887716"/>
              <a:gd name="connsiteX1" fmla="*/ 2787689 w 3900789"/>
              <a:gd name="connsiteY1" fmla="*/ 0 h 5887716"/>
              <a:gd name="connsiteX2" fmla="*/ 3888432 w 3900789"/>
              <a:gd name="connsiteY2" fmla="*/ 1100743 h 5887716"/>
              <a:gd name="connsiteX3" fmla="*/ 3900789 w 3900789"/>
              <a:gd name="connsiteY3" fmla="*/ 5887716 h 5887716"/>
              <a:gd name="connsiteX4" fmla="*/ 24713 w 3900789"/>
              <a:gd name="connsiteY4" fmla="*/ 1056223 h 5887716"/>
              <a:gd name="connsiteX5" fmla="*/ 0 w 3900789"/>
              <a:gd name="connsiteY5" fmla="*/ 0 h 5887716"/>
              <a:gd name="connsiteX0" fmla="*/ 24714 w 3925503"/>
              <a:gd name="connsiteY0" fmla="*/ 0 h 5887716"/>
              <a:gd name="connsiteX1" fmla="*/ 2812403 w 3925503"/>
              <a:gd name="connsiteY1" fmla="*/ 0 h 5887716"/>
              <a:gd name="connsiteX2" fmla="*/ 3913146 w 3925503"/>
              <a:gd name="connsiteY2" fmla="*/ 1100743 h 5887716"/>
              <a:gd name="connsiteX3" fmla="*/ 3925503 w 3925503"/>
              <a:gd name="connsiteY3" fmla="*/ 5887716 h 5887716"/>
              <a:gd name="connsiteX4" fmla="*/ 0 w 3925503"/>
              <a:gd name="connsiteY4" fmla="*/ 2464893 h 5887716"/>
              <a:gd name="connsiteX5" fmla="*/ 24714 w 3925503"/>
              <a:gd name="connsiteY5" fmla="*/ 0 h 5887716"/>
              <a:gd name="connsiteX0" fmla="*/ 24714 w 3925503"/>
              <a:gd name="connsiteY0" fmla="*/ 8291 h 5896007"/>
              <a:gd name="connsiteX1" fmla="*/ 2376361 w 3925503"/>
              <a:gd name="connsiteY1" fmla="*/ 0 h 5896007"/>
              <a:gd name="connsiteX2" fmla="*/ 3913146 w 3925503"/>
              <a:gd name="connsiteY2" fmla="*/ 1109034 h 5896007"/>
              <a:gd name="connsiteX3" fmla="*/ 3925503 w 3925503"/>
              <a:gd name="connsiteY3" fmla="*/ 5896007 h 5896007"/>
              <a:gd name="connsiteX4" fmla="*/ 0 w 3925503"/>
              <a:gd name="connsiteY4" fmla="*/ 2473184 h 5896007"/>
              <a:gd name="connsiteX5" fmla="*/ 24714 w 3925503"/>
              <a:gd name="connsiteY5" fmla="*/ 8291 h 5896007"/>
              <a:gd name="connsiteX0" fmla="*/ 24714 w 3925503"/>
              <a:gd name="connsiteY0" fmla="*/ 8291 h 5896007"/>
              <a:gd name="connsiteX1" fmla="*/ 2376361 w 3925503"/>
              <a:gd name="connsiteY1" fmla="*/ 0 h 5896007"/>
              <a:gd name="connsiteX2" fmla="*/ 3894188 w 3925503"/>
              <a:gd name="connsiteY2" fmla="*/ 1780588 h 5896007"/>
              <a:gd name="connsiteX3" fmla="*/ 3925503 w 3925503"/>
              <a:gd name="connsiteY3" fmla="*/ 5896007 h 5896007"/>
              <a:gd name="connsiteX4" fmla="*/ 0 w 3925503"/>
              <a:gd name="connsiteY4" fmla="*/ 2473184 h 5896007"/>
              <a:gd name="connsiteX5" fmla="*/ 24714 w 3925503"/>
              <a:gd name="connsiteY5" fmla="*/ 8291 h 5896007"/>
              <a:gd name="connsiteX0" fmla="*/ 24714 w 3944744"/>
              <a:gd name="connsiteY0" fmla="*/ 8291 h 5896007"/>
              <a:gd name="connsiteX1" fmla="*/ 2376361 w 3944744"/>
              <a:gd name="connsiteY1" fmla="*/ 0 h 5896007"/>
              <a:gd name="connsiteX2" fmla="*/ 3944744 w 3944744"/>
              <a:gd name="connsiteY2" fmla="*/ 1415793 h 5896007"/>
              <a:gd name="connsiteX3" fmla="*/ 3925503 w 3944744"/>
              <a:gd name="connsiteY3" fmla="*/ 5896007 h 5896007"/>
              <a:gd name="connsiteX4" fmla="*/ 0 w 3944744"/>
              <a:gd name="connsiteY4" fmla="*/ 2473184 h 5896007"/>
              <a:gd name="connsiteX5" fmla="*/ 24714 w 3944744"/>
              <a:gd name="connsiteY5" fmla="*/ 8291 h 5896007"/>
              <a:gd name="connsiteX0" fmla="*/ 24714 w 3944744"/>
              <a:gd name="connsiteY0" fmla="*/ 8291 h 5896007"/>
              <a:gd name="connsiteX1" fmla="*/ 2376361 w 3944744"/>
              <a:gd name="connsiteY1" fmla="*/ 0 h 5896007"/>
              <a:gd name="connsiteX2" fmla="*/ 3944744 w 3944744"/>
              <a:gd name="connsiteY2" fmla="*/ 1606482 h 5896007"/>
              <a:gd name="connsiteX3" fmla="*/ 3925503 w 3944744"/>
              <a:gd name="connsiteY3" fmla="*/ 5896007 h 5896007"/>
              <a:gd name="connsiteX4" fmla="*/ 0 w 3944744"/>
              <a:gd name="connsiteY4" fmla="*/ 2473184 h 5896007"/>
              <a:gd name="connsiteX5" fmla="*/ 24714 w 3944744"/>
              <a:gd name="connsiteY5" fmla="*/ 8291 h 5896007"/>
              <a:gd name="connsiteX0" fmla="*/ 24714 w 3944744"/>
              <a:gd name="connsiteY0" fmla="*/ 8291 h 5896007"/>
              <a:gd name="connsiteX1" fmla="*/ 2376361 w 3944744"/>
              <a:gd name="connsiteY1" fmla="*/ 0 h 5896007"/>
              <a:gd name="connsiteX2" fmla="*/ 3944744 w 3944744"/>
              <a:gd name="connsiteY2" fmla="*/ 1606482 h 5896007"/>
              <a:gd name="connsiteX3" fmla="*/ 3925503 w 3944744"/>
              <a:gd name="connsiteY3" fmla="*/ 5896007 h 5896007"/>
              <a:gd name="connsiteX4" fmla="*/ 0 w 3944744"/>
              <a:gd name="connsiteY4" fmla="*/ 2473184 h 5896007"/>
              <a:gd name="connsiteX5" fmla="*/ 24714 w 3944744"/>
              <a:gd name="connsiteY5" fmla="*/ 8291 h 5896007"/>
              <a:gd name="connsiteX0" fmla="*/ 24714 w 3944744"/>
              <a:gd name="connsiteY0" fmla="*/ 8291 h 5896007"/>
              <a:gd name="connsiteX1" fmla="*/ 2376361 w 3944744"/>
              <a:gd name="connsiteY1" fmla="*/ 0 h 5896007"/>
              <a:gd name="connsiteX2" fmla="*/ 3944744 w 3944744"/>
              <a:gd name="connsiteY2" fmla="*/ 1606482 h 5896007"/>
              <a:gd name="connsiteX3" fmla="*/ 3925503 w 3944744"/>
              <a:gd name="connsiteY3" fmla="*/ 5896007 h 5896007"/>
              <a:gd name="connsiteX4" fmla="*/ 0 w 3944744"/>
              <a:gd name="connsiteY4" fmla="*/ 2083517 h 5896007"/>
              <a:gd name="connsiteX5" fmla="*/ 24714 w 3944744"/>
              <a:gd name="connsiteY5" fmla="*/ 8291 h 5896007"/>
              <a:gd name="connsiteX0" fmla="*/ 24714 w 3944744"/>
              <a:gd name="connsiteY0" fmla="*/ 0 h 5887716"/>
              <a:gd name="connsiteX1" fmla="*/ 2249972 w 3944744"/>
              <a:gd name="connsiteY1" fmla="*/ 8290 h 5887716"/>
              <a:gd name="connsiteX2" fmla="*/ 3944744 w 3944744"/>
              <a:gd name="connsiteY2" fmla="*/ 1598191 h 5887716"/>
              <a:gd name="connsiteX3" fmla="*/ 3925503 w 3944744"/>
              <a:gd name="connsiteY3" fmla="*/ 5887716 h 5887716"/>
              <a:gd name="connsiteX4" fmla="*/ 0 w 3944744"/>
              <a:gd name="connsiteY4" fmla="*/ 2075226 h 5887716"/>
              <a:gd name="connsiteX5" fmla="*/ 24714 w 3944744"/>
              <a:gd name="connsiteY5" fmla="*/ 0 h 5887716"/>
              <a:gd name="connsiteX0" fmla="*/ 24714 w 3944744"/>
              <a:gd name="connsiteY0" fmla="*/ 0 h 5887716"/>
              <a:gd name="connsiteX1" fmla="*/ 2249972 w 3944744"/>
              <a:gd name="connsiteY1" fmla="*/ 8290 h 5887716"/>
              <a:gd name="connsiteX2" fmla="*/ 3944744 w 3944744"/>
              <a:gd name="connsiteY2" fmla="*/ 1598191 h 5887716"/>
              <a:gd name="connsiteX3" fmla="*/ 3925503 w 3944744"/>
              <a:gd name="connsiteY3" fmla="*/ 5887716 h 5887716"/>
              <a:gd name="connsiteX4" fmla="*/ 0 w 3944744"/>
              <a:gd name="connsiteY4" fmla="*/ 2075226 h 5887716"/>
              <a:gd name="connsiteX5" fmla="*/ 24714 w 3944744"/>
              <a:gd name="connsiteY5" fmla="*/ 0 h 5887716"/>
              <a:gd name="connsiteX0" fmla="*/ 24714 w 3927387"/>
              <a:gd name="connsiteY0" fmla="*/ 0 h 5887716"/>
              <a:gd name="connsiteX1" fmla="*/ 2249972 w 3927387"/>
              <a:gd name="connsiteY1" fmla="*/ 8290 h 5887716"/>
              <a:gd name="connsiteX2" fmla="*/ 3925785 w 3927387"/>
              <a:gd name="connsiteY2" fmla="*/ 1805461 h 5887716"/>
              <a:gd name="connsiteX3" fmla="*/ 3925503 w 3927387"/>
              <a:gd name="connsiteY3" fmla="*/ 5887716 h 5887716"/>
              <a:gd name="connsiteX4" fmla="*/ 0 w 3927387"/>
              <a:gd name="connsiteY4" fmla="*/ 2075226 h 5887716"/>
              <a:gd name="connsiteX5" fmla="*/ 24714 w 3927387"/>
              <a:gd name="connsiteY5" fmla="*/ 0 h 5887716"/>
              <a:gd name="connsiteX0" fmla="*/ 24714 w 3927387"/>
              <a:gd name="connsiteY0" fmla="*/ 0 h 5887716"/>
              <a:gd name="connsiteX1" fmla="*/ 2249972 w 3927387"/>
              <a:gd name="connsiteY1" fmla="*/ 8290 h 5887716"/>
              <a:gd name="connsiteX2" fmla="*/ 3925785 w 3927387"/>
              <a:gd name="connsiteY2" fmla="*/ 1714263 h 5887716"/>
              <a:gd name="connsiteX3" fmla="*/ 3925503 w 3927387"/>
              <a:gd name="connsiteY3" fmla="*/ 5887716 h 5887716"/>
              <a:gd name="connsiteX4" fmla="*/ 0 w 3927387"/>
              <a:gd name="connsiteY4" fmla="*/ 2075226 h 5887716"/>
              <a:gd name="connsiteX5" fmla="*/ 24714 w 3927387"/>
              <a:gd name="connsiteY5" fmla="*/ 0 h 5887716"/>
              <a:gd name="connsiteX0" fmla="*/ 24714 w 3927387"/>
              <a:gd name="connsiteY0" fmla="*/ 9723 h 5897439"/>
              <a:gd name="connsiteX1" fmla="*/ 2237333 w 3927387"/>
              <a:gd name="connsiteY1" fmla="*/ 1431 h 5897439"/>
              <a:gd name="connsiteX2" fmla="*/ 3925785 w 3927387"/>
              <a:gd name="connsiteY2" fmla="*/ 1723986 h 5897439"/>
              <a:gd name="connsiteX3" fmla="*/ 3925503 w 3927387"/>
              <a:gd name="connsiteY3" fmla="*/ 5897439 h 5897439"/>
              <a:gd name="connsiteX4" fmla="*/ 0 w 3927387"/>
              <a:gd name="connsiteY4" fmla="*/ 2084949 h 5897439"/>
              <a:gd name="connsiteX5" fmla="*/ 24714 w 3927387"/>
              <a:gd name="connsiteY5" fmla="*/ 9723 h 5897439"/>
              <a:gd name="connsiteX0" fmla="*/ 24714 w 3927387"/>
              <a:gd name="connsiteY0" fmla="*/ 8292 h 5896008"/>
              <a:gd name="connsiteX1" fmla="*/ 2237333 w 3927387"/>
              <a:gd name="connsiteY1" fmla="*/ 0 h 5896008"/>
              <a:gd name="connsiteX2" fmla="*/ 3925785 w 3927387"/>
              <a:gd name="connsiteY2" fmla="*/ 1722555 h 5896008"/>
              <a:gd name="connsiteX3" fmla="*/ 3925503 w 3927387"/>
              <a:gd name="connsiteY3" fmla="*/ 5896008 h 5896008"/>
              <a:gd name="connsiteX4" fmla="*/ 0 w 3927387"/>
              <a:gd name="connsiteY4" fmla="*/ 2083518 h 5896008"/>
              <a:gd name="connsiteX5" fmla="*/ 24714 w 3927387"/>
              <a:gd name="connsiteY5" fmla="*/ 8292 h 5896008"/>
              <a:gd name="connsiteX0" fmla="*/ 24714 w 3939197"/>
              <a:gd name="connsiteY0" fmla="*/ 8292 h 6045242"/>
              <a:gd name="connsiteX1" fmla="*/ 2237333 w 3939197"/>
              <a:gd name="connsiteY1" fmla="*/ 0 h 6045242"/>
              <a:gd name="connsiteX2" fmla="*/ 3925785 w 3939197"/>
              <a:gd name="connsiteY2" fmla="*/ 1722555 h 6045242"/>
              <a:gd name="connsiteX3" fmla="*/ 3938142 w 3939197"/>
              <a:gd name="connsiteY3" fmla="*/ 6045242 h 6045242"/>
              <a:gd name="connsiteX4" fmla="*/ 0 w 3939197"/>
              <a:gd name="connsiteY4" fmla="*/ 2083518 h 6045242"/>
              <a:gd name="connsiteX5" fmla="*/ 24714 w 3939197"/>
              <a:gd name="connsiteY5" fmla="*/ 8292 h 6045242"/>
              <a:gd name="connsiteX0" fmla="*/ 24714 w 3939197"/>
              <a:gd name="connsiteY0" fmla="*/ 8292 h 6045242"/>
              <a:gd name="connsiteX1" fmla="*/ 2237333 w 3939197"/>
              <a:gd name="connsiteY1" fmla="*/ 0 h 6045242"/>
              <a:gd name="connsiteX2" fmla="*/ 3925785 w 3939197"/>
              <a:gd name="connsiteY2" fmla="*/ 1722555 h 6045242"/>
              <a:gd name="connsiteX3" fmla="*/ 3938142 w 3939197"/>
              <a:gd name="connsiteY3" fmla="*/ 6045242 h 6045242"/>
              <a:gd name="connsiteX4" fmla="*/ 0 w 3939197"/>
              <a:gd name="connsiteY4" fmla="*/ 2216171 h 6045242"/>
              <a:gd name="connsiteX5" fmla="*/ 24714 w 3939197"/>
              <a:gd name="connsiteY5" fmla="*/ 8292 h 6045242"/>
              <a:gd name="connsiteX0" fmla="*/ 0 w 3914483"/>
              <a:gd name="connsiteY0" fmla="*/ 8292 h 6045242"/>
              <a:gd name="connsiteX1" fmla="*/ 2212619 w 3914483"/>
              <a:gd name="connsiteY1" fmla="*/ 0 h 6045242"/>
              <a:gd name="connsiteX2" fmla="*/ 3901071 w 3914483"/>
              <a:gd name="connsiteY2" fmla="*/ 1722555 h 6045242"/>
              <a:gd name="connsiteX3" fmla="*/ 3913428 w 3914483"/>
              <a:gd name="connsiteY3" fmla="*/ 6045242 h 6045242"/>
              <a:gd name="connsiteX4" fmla="*/ 6883 w 3914483"/>
              <a:gd name="connsiteY4" fmla="*/ 2224462 h 6045242"/>
              <a:gd name="connsiteX5" fmla="*/ 0 w 3914483"/>
              <a:gd name="connsiteY5" fmla="*/ 8292 h 6045242"/>
              <a:gd name="connsiteX0" fmla="*/ 0 w 3914483"/>
              <a:gd name="connsiteY0" fmla="*/ 8292 h 6045242"/>
              <a:gd name="connsiteX1" fmla="*/ 2212619 w 3914483"/>
              <a:gd name="connsiteY1" fmla="*/ 0 h 6045242"/>
              <a:gd name="connsiteX2" fmla="*/ 3901071 w 3914483"/>
              <a:gd name="connsiteY2" fmla="*/ 1722555 h 6045242"/>
              <a:gd name="connsiteX3" fmla="*/ 3913428 w 3914483"/>
              <a:gd name="connsiteY3" fmla="*/ 6045242 h 6045242"/>
              <a:gd name="connsiteX4" fmla="*/ 6883 w 3914483"/>
              <a:gd name="connsiteY4" fmla="*/ 2290788 h 6045242"/>
              <a:gd name="connsiteX5" fmla="*/ 0 w 3914483"/>
              <a:gd name="connsiteY5" fmla="*/ 8292 h 6045242"/>
              <a:gd name="connsiteX0" fmla="*/ 0 w 3914483"/>
              <a:gd name="connsiteY0" fmla="*/ 8292 h 6045242"/>
              <a:gd name="connsiteX1" fmla="*/ 2206300 w 3914483"/>
              <a:gd name="connsiteY1" fmla="*/ 0 h 6045242"/>
              <a:gd name="connsiteX2" fmla="*/ 3901071 w 3914483"/>
              <a:gd name="connsiteY2" fmla="*/ 1722555 h 6045242"/>
              <a:gd name="connsiteX3" fmla="*/ 3913428 w 3914483"/>
              <a:gd name="connsiteY3" fmla="*/ 6045242 h 6045242"/>
              <a:gd name="connsiteX4" fmla="*/ 6883 w 3914483"/>
              <a:gd name="connsiteY4" fmla="*/ 2290788 h 6045242"/>
              <a:gd name="connsiteX5" fmla="*/ 0 w 3914483"/>
              <a:gd name="connsiteY5" fmla="*/ 8292 h 6045242"/>
              <a:gd name="connsiteX0" fmla="*/ 0 w 3901071"/>
              <a:gd name="connsiteY0" fmla="*/ 8292 h 5680447"/>
              <a:gd name="connsiteX1" fmla="*/ 2206300 w 3901071"/>
              <a:gd name="connsiteY1" fmla="*/ 0 h 5680447"/>
              <a:gd name="connsiteX2" fmla="*/ 3901071 w 3901071"/>
              <a:gd name="connsiteY2" fmla="*/ 1722555 h 5680447"/>
              <a:gd name="connsiteX3" fmla="*/ 3888150 w 3901071"/>
              <a:gd name="connsiteY3" fmla="*/ 5680447 h 5680447"/>
              <a:gd name="connsiteX4" fmla="*/ 6883 w 3901071"/>
              <a:gd name="connsiteY4" fmla="*/ 2290788 h 5680447"/>
              <a:gd name="connsiteX5" fmla="*/ 0 w 3901071"/>
              <a:gd name="connsiteY5" fmla="*/ 8292 h 5680447"/>
              <a:gd name="connsiteX0" fmla="*/ 0 w 3901071"/>
              <a:gd name="connsiteY0" fmla="*/ 8292 h 5680447"/>
              <a:gd name="connsiteX1" fmla="*/ 2206300 w 3901071"/>
              <a:gd name="connsiteY1" fmla="*/ 0 h 5680447"/>
              <a:gd name="connsiteX2" fmla="*/ 3901071 w 3901071"/>
              <a:gd name="connsiteY2" fmla="*/ 1722555 h 5680447"/>
              <a:gd name="connsiteX3" fmla="*/ 3888150 w 3901071"/>
              <a:gd name="connsiteY3" fmla="*/ 5680447 h 5680447"/>
              <a:gd name="connsiteX4" fmla="*/ 6883 w 3901071"/>
              <a:gd name="connsiteY4" fmla="*/ 2133263 h 5680447"/>
              <a:gd name="connsiteX5" fmla="*/ 0 w 3901071"/>
              <a:gd name="connsiteY5" fmla="*/ 8292 h 5680447"/>
              <a:gd name="connsiteX0" fmla="*/ 0 w 3901071"/>
              <a:gd name="connsiteY0" fmla="*/ 8292 h 5680447"/>
              <a:gd name="connsiteX1" fmla="*/ 2206300 w 3901071"/>
              <a:gd name="connsiteY1" fmla="*/ 0 h 5680447"/>
              <a:gd name="connsiteX2" fmla="*/ 3901071 w 3901071"/>
              <a:gd name="connsiteY2" fmla="*/ 1722555 h 5680447"/>
              <a:gd name="connsiteX3" fmla="*/ 3888150 w 3901071"/>
              <a:gd name="connsiteY3" fmla="*/ 5680447 h 5680447"/>
              <a:gd name="connsiteX4" fmla="*/ 6883 w 3901071"/>
              <a:gd name="connsiteY4" fmla="*/ 2050356 h 5680447"/>
              <a:gd name="connsiteX5" fmla="*/ 0 w 3901071"/>
              <a:gd name="connsiteY5" fmla="*/ 8292 h 5680447"/>
              <a:gd name="connsiteX0" fmla="*/ 0 w 3901071"/>
              <a:gd name="connsiteY0" fmla="*/ 8292 h 5680447"/>
              <a:gd name="connsiteX1" fmla="*/ 2206300 w 3901071"/>
              <a:gd name="connsiteY1" fmla="*/ 0 h 5680447"/>
              <a:gd name="connsiteX2" fmla="*/ 3901071 w 3901071"/>
              <a:gd name="connsiteY2" fmla="*/ 1722555 h 5680447"/>
              <a:gd name="connsiteX3" fmla="*/ 3888150 w 3901071"/>
              <a:gd name="connsiteY3" fmla="*/ 5680447 h 5680447"/>
              <a:gd name="connsiteX4" fmla="*/ 6883 w 3901071"/>
              <a:gd name="connsiteY4" fmla="*/ 2008902 h 5680447"/>
              <a:gd name="connsiteX5" fmla="*/ 0 w 3901071"/>
              <a:gd name="connsiteY5" fmla="*/ 8292 h 5680447"/>
              <a:gd name="connsiteX0" fmla="*/ 0 w 3901071"/>
              <a:gd name="connsiteY0" fmla="*/ 8292 h 5680450"/>
              <a:gd name="connsiteX1" fmla="*/ 2206300 w 3901071"/>
              <a:gd name="connsiteY1" fmla="*/ 0 h 5680450"/>
              <a:gd name="connsiteX2" fmla="*/ 3901071 w 3901071"/>
              <a:gd name="connsiteY2" fmla="*/ 1722555 h 5680450"/>
              <a:gd name="connsiteX3" fmla="*/ 3888150 w 3901071"/>
              <a:gd name="connsiteY3" fmla="*/ 5680447 h 5680450"/>
              <a:gd name="connsiteX4" fmla="*/ 6883 w 3901071"/>
              <a:gd name="connsiteY4" fmla="*/ 2008902 h 5680450"/>
              <a:gd name="connsiteX5" fmla="*/ 0 w 3901071"/>
              <a:gd name="connsiteY5" fmla="*/ 8292 h 5680450"/>
              <a:gd name="connsiteX0" fmla="*/ 0 w 3901071"/>
              <a:gd name="connsiteY0" fmla="*/ 8292 h 6783060"/>
              <a:gd name="connsiteX1" fmla="*/ 2206300 w 3901071"/>
              <a:gd name="connsiteY1" fmla="*/ 0 h 6783060"/>
              <a:gd name="connsiteX2" fmla="*/ 3901071 w 3901071"/>
              <a:gd name="connsiteY2" fmla="*/ 1722555 h 6783060"/>
              <a:gd name="connsiteX3" fmla="*/ 3888150 w 3901071"/>
              <a:gd name="connsiteY3" fmla="*/ 6783058 h 6783060"/>
              <a:gd name="connsiteX4" fmla="*/ 6883 w 3901071"/>
              <a:gd name="connsiteY4" fmla="*/ 2008902 h 6783060"/>
              <a:gd name="connsiteX5" fmla="*/ 0 w 3901071"/>
              <a:gd name="connsiteY5" fmla="*/ 8292 h 6783060"/>
              <a:gd name="connsiteX0" fmla="*/ 0 w 3901071"/>
              <a:gd name="connsiteY0" fmla="*/ 8292 h 6783060"/>
              <a:gd name="connsiteX1" fmla="*/ 2206300 w 3901071"/>
              <a:gd name="connsiteY1" fmla="*/ 0 h 6783060"/>
              <a:gd name="connsiteX2" fmla="*/ 3901071 w 3901071"/>
              <a:gd name="connsiteY2" fmla="*/ 1722555 h 6783060"/>
              <a:gd name="connsiteX3" fmla="*/ 3888150 w 3901071"/>
              <a:gd name="connsiteY3" fmla="*/ 6783058 h 6783060"/>
              <a:gd name="connsiteX4" fmla="*/ 16770 w 3901071"/>
              <a:gd name="connsiteY4" fmla="*/ 2923262 h 6783060"/>
              <a:gd name="connsiteX5" fmla="*/ 0 w 3901071"/>
              <a:gd name="connsiteY5" fmla="*/ 8292 h 6783060"/>
              <a:gd name="connsiteX0" fmla="*/ 0 w 3901071"/>
              <a:gd name="connsiteY0" fmla="*/ 8292 h 6783059"/>
              <a:gd name="connsiteX1" fmla="*/ 2206300 w 3901071"/>
              <a:gd name="connsiteY1" fmla="*/ 0 h 6783059"/>
              <a:gd name="connsiteX2" fmla="*/ 3901071 w 3901071"/>
              <a:gd name="connsiteY2" fmla="*/ 1722555 h 6783059"/>
              <a:gd name="connsiteX3" fmla="*/ 3888150 w 3901071"/>
              <a:gd name="connsiteY3" fmla="*/ 6783058 h 6783059"/>
              <a:gd name="connsiteX4" fmla="*/ 16770 w 3901071"/>
              <a:gd name="connsiteY4" fmla="*/ 2923262 h 6783059"/>
              <a:gd name="connsiteX5" fmla="*/ 0 w 3901071"/>
              <a:gd name="connsiteY5" fmla="*/ 8292 h 6783059"/>
              <a:gd name="connsiteX0" fmla="*/ 0 w 3901071"/>
              <a:gd name="connsiteY0" fmla="*/ 8292 h 6644854"/>
              <a:gd name="connsiteX1" fmla="*/ 2206300 w 3901071"/>
              <a:gd name="connsiteY1" fmla="*/ 0 h 6644854"/>
              <a:gd name="connsiteX2" fmla="*/ 3901071 w 3901071"/>
              <a:gd name="connsiteY2" fmla="*/ 1722555 h 6644854"/>
              <a:gd name="connsiteX3" fmla="*/ 3880892 w 3901071"/>
              <a:gd name="connsiteY3" fmla="*/ 6644852 h 6644854"/>
              <a:gd name="connsiteX4" fmla="*/ 16770 w 3901071"/>
              <a:gd name="connsiteY4" fmla="*/ 2923262 h 6644854"/>
              <a:gd name="connsiteX5" fmla="*/ 0 w 3901071"/>
              <a:gd name="connsiteY5" fmla="*/ 8292 h 6644854"/>
              <a:gd name="connsiteX0" fmla="*/ 0 w 3901071"/>
              <a:gd name="connsiteY0" fmla="*/ 8292 h 6644853"/>
              <a:gd name="connsiteX1" fmla="*/ 2206300 w 3901071"/>
              <a:gd name="connsiteY1" fmla="*/ 0 h 6644853"/>
              <a:gd name="connsiteX2" fmla="*/ 3901071 w 3901071"/>
              <a:gd name="connsiteY2" fmla="*/ 1722555 h 6644853"/>
              <a:gd name="connsiteX3" fmla="*/ 3880892 w 3901071"/>
              <a:gd name="connsiteY3" fmla="*/ 6644852 h 6644853"/>
              <a:gd name="connsiteX4" fmla="*/ 24028 w 3901071"/>
              <a:gd name="connsiteY4" fmla="*/ 2794927 h 6644853"/>
              <a:gd name="connsiteX5" fmla="*/ 0 w 3901071"/>
              <a:gd name="connsiteY5" fmla="*/ 8292 h 6644853"/>
              <a:gd name="connsiteX0" fmla="*/ 19675 w 3877198"/>
              <a:gd name="connsiteY0" fmla="*/ 8292 h 6644853"/>
              <a:gd name="connsiteX1" fmla="*/ 2182427 w 3877198"/>
              <a:gd name="connsiteY1" fmla="*/ 0 h 6644853"/>
              <a:gd name="connsiteX2" fmla="*/ 3877198 w 3877198"/>
              <a:gd name="connsiteY2" fmla="*/ 1722555 h 6644853"/>
              <a:gd name="connsiteX3" fmla="*/ 3857019 w 3877198"/>
              <a:gd name="connsiteY3" fmla="*/ 6644852 h 6644853"/>
              <a:gd name="connsiteX4" fmla="*/ 155 w 3877198"/>
              <a:gd name="connsiteY4" fmla="*/ 2794927 h 6644853"/>
              <a:gd name="connsiteX5" fmla="*/ 19675 w 3877198"/>
              <a:gd name="connsiteY5" fmla="*/ 8292 h 6644853"/>
              <a:gd name="connsiteX0" fmla="*/ 5362 w 3862885"/>
              <a:gd name="connsiteY0" fmla="*/ 8292 h 6644976"/>
              <a:gd name="connsiteX1" fmla="*/ 2168114 w 3862885"/>
              <a:gd name="connsiteY1" fmla="*/ 0 h 6644976"/>
              <a:gd name="connsiteX2" fmla="*/ 3862885 w 3862885"/>
              <a:gd name="connsiteY2" fmla="*/ 1722555 h 6644976"/>
              <a:gd name="connsiteX3" fmla="*/ 3842706 w 3862885"/>
              <a:gd name="connsiteY3" fmla="*/ 6644852 h 6644976"/>
              <a:gd name="connsiteX4" fmla="*/ 358 w 3862885"/>
              <a:gd name="connsiteY4" fmla="*/ 6615352 h 6644976"/>
              <a:gd name="connsiteX5" fmla="*/ 5362 w 3862885"/>
              <a:gd name="connsiteY5" fmla="*/ 8292 h 6644976"/>
              <a:gd name="connsiteX0" fmla="*/ 5362 w 3866166"/>
              <a:gd name="connsiteY0" fmla="*/ 8292 h 7069359"/>
              <a:gd name="connsiteX1" fmla="*/ 2168114 w 3866166"/>
              <a:gd name="connsiteY1" fmla="*/ 0 h 7069359"/>
              <a:gd name="connsiteX2" fmla="*/ 3862885 w 3866166"/>
              <a:gd name="connsiteY2" fmla="*/ 1722555 h 7069359"/>
              <a:gd name="connsiteX3" fmla="*/ 3864481 w 3866166"/>
              <a:gd name="connsiteY3" fmla="*/ 7069344 h 7069359"/>
              <a:gd name="connsiteX4" fmla="*/ 358 w 3866166"/>
              <a:gd name="connsiteY4" fmla="*/ 6615352 h 7069359"/>
              <a:gd name="connsiteX5" fmla="*/ 5362 w 3866166"/>
              <a:gd name="connsiteY5" fmla="*/ 8292 h 7069359"/>
              <a:gd name="connsiteX0" fmla="*/ 12477 w 3873281"/>
              <a:gd name="connsiteY0" fmla="*/ 8292 h 7069587"/>
              <a:gd name="connsiteX1" fmla="*/ 2175229 w 3873281"/>
              <a:gd name="connsiteY1" fmla="*/ 0 h 7069587"/>
              <a:gd name="connsiteX2" fmla="*/ 3870000 w 3873281"/>
              <a:gd name="connsiteY2" fmla="*/ 1722555 h 7069587"/>
              <a:gd name="connsiteX3" fmla="*/ 3871596 w 3873281"/>
              <a:gd name="connsiteY3" fmla="*/ 7069344 h 7069587"/>
              <a:gd name="connsiteX4" fmla="*/ 215 w 3873281"/>
              <a:gd name="connsiteY4" fmla="*/ 7069459 h 7069587"/>
              <a:gd name="connsiteX5" fmla="*/ 12477 w 3873281"/>
              <a:gd name="connsiteY5" fmla="*/ 8292 h 706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281" h="7069587">
                <a:moveTo>
                  <a:pt x="12477" y="8292"/>
                </a:moveTo>
                <a:lnTo>
                  <a:pt x="2175229" y="0"/>
                </a:lnTo>
                <a:cubicBezTo>
                  <a:pt x="3092806" y="33163"/>
                  <a:pt x="3851041" y="824453"/>
                  <a:pt x="3870000" y="1722555"/>
                </a:cubicBezTo>
                <a:cubicBezTo>
                  <a:pt x="3863586" y="3215960"/>
                  <a:pt x="3878010" y="5575939"/>
                  <a:pt x="3871596" y="7069344"/>
                </a:cubicBezTo>
                <a:cubicBezTo>
                  <a:pt x="3879096" y="7072534"/>
                  <a:pt x="18665" y="7042785"/>
                  <a:pt x="215" y="7069459"/>
                </a:cubicBezTo>
                <a:cubicBezTo>
                  <a:pt x="-2079" y="6330736"/>
                  <a:pt x="14771" y="747015"/>
                  <a:pt x="12477" y="8292"/>
                </a:cubicBezTo>
                <a:close/>
              </a:path>
            </a:pathLst>
          </a:custGeom>
          <a:gradFill>
            <a:gsLst>
              <a:gs pos="100000">
                <a:srgbClr val="009DD9"/>
              </a:gs>
              <a:gs pos="3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66" dirty="0">
              <a:latin typeface="+mj-lt"/>
            </a:endParaRPr>
          </a:p>
        </p:txBody>
      </p:sp>
      <p:sp>
        <p:nvSpPr>
          <p:cNvPr id="13" name="Isosceles Triangle 13"/>
          <p:cNvSpPr/>
          <p:nvPr/>
        </p:nvSpPr>
        <p:spPr>
          <a:xfrm rot="18910946">
            <a:off x="1183413" y="-2619532"/>
            <a:ext cx="6794794" cy="3846823"/>
          </a:xfrm>
          <a:custGeom>
            <a:avLst/>
            <a:gdLst>
              <a:gd name="connsiteX0" fmla="*/ 0 w 9968591"/>
              <a:gd name="connsiteY0" fmla="*/ 4995373 h 4995373"/>
              <a:gd name="connsiteX1" fmla="*/ 4985990 w 9968591"/>
              <a:gd name="connsiteY1" fmla="*/ 0 h 4995373"/>
              <a:gd name="connsiteX2" fmla="*/ 9968591 w 9968591"/>
              <a:gd name="connsiteY2" fmla="*/ 4995373 h 4995373"/>
              <a:gd name="connsiteX3" fmla="*/ 0 w 9968591"/>
              <a:gd name="connsiteY3" fmla="*/ 4995373 h 4995373"/>
              <a:gd name="connsiteX0" fmla="*/ 0 w 8944946"/>
              <a:gd name="connsiteY0" fmla="*/ 3965189 h 4995373"/>
              <a:gd name="connsiteX1" fmla="*/ 3962345 w 8944946"/>
              <a:gd name="connsiteY1" fmla="*/ 0 h 4995373"/>
              <a:gd name="connsiteX2" fmla="*/ 8944946 w 8944946"/>
              <a:gd name="connsiteY2" fmla="*/ 4995373 h 4995373"/>
              <a:gd name="connsiteX3" fmla="*/ 0 w 8944946"/>
              <a:gd name="connsiteY3" fmla="*/ 3965189 h 4995373"/>
              <a:gd name="connsiteX0" fmla="*/ 0 w 8148173"/>
              <a:gd name="connsiteY0" fmla="*/ 3354105 h 4995373"/>
              <a:gd name="connsiteX1" fmla="*/ 3165572 w 8148173"/>
              <a:gd name="connsiteY1" fmla="*/ 0 h 4995373"/>
              <a:gd name="connsiteX2" fmla="*/ 8148173 w 8148173"/>
              <a:gd name="connsiteY2" fmla="*/ 4995373 h 4995373"/>
              <a:gd name="connsiteX3" fmla="*/ 0 w 8148173"/>
              <a:gd name="connsiteY3" fmla="*/ 3354105 h 4995373"/>
              <a:gd name="connsiteX0" fmla="*/ 0 w 8698151"/>
              <a:gd name="connsiteY0" fmla="*/ 3831283 h 4995373"/>
              <a:gd name="connsiteX1" fmla="*/ 3715550 w 8698151"/>
              <a:gd name="connsiteY1" fmla="*/ 0 h 4995373"/>
              <a:gd name="connsiteX2" fmla="*/ 8698151 w 8698151"/>
              <a:gd name="connsiteY2" fmla="*/ 4995373 h 4995373"/>
              <a:gd name="connsiteX3" fmla="*/ 0 w 8698151"/>
              <a:gd name="connsiteY3" fmla="*/ 3831283 h 4995373"/>
              <a:gd name="connsiteX0" fmla="*/ 0 w 8698272"/>
              <a:gd name="connsiteY0" fmla="*/ 3831283 h 5033407"/>
              <a:gd name="connsiteX1" fmla="*/ 3715550 w 8698272"/>
              <a:gd name="connsiteY1" fmla="*/ 0 h 5033407"/>
              <a:gd name="connsiteX2" fmla="*/ 8698272 w 8698272"/>
              <a:gd name="connsiteY2" fmla="*/ 5033407 h 5033407"/>
              <a:gd name="connsiteX3" fmla="*/ 0 w 8698272"/>
              <a:gd name="connsiteY3" fmla="*/ 3831283 h 5033407"/>
              <a:gd name="connsiteX0" fmla="*/ 0 w 8793175"/>
              <a:gd name="connsiteY0" fmla="*/ 3831283 h 4976053"/>
              <a:gd name="connsiteX1" fmla="*/ 3715550 w 8793175"/>
              <a:gd name="connsiteY1" fmla="*/ 0 h 4976053"/>
              <a:gd name="connsiteX2" fmla="*/ 8793175 w 8793175"/>
              <a:gd name="connsiteY2" fmla="*/ 4976053 h 4976053"/>
              <a:gd name="connsiteX3" fmla="*/ 0 w 8793175"/>
              <a:gd name="connsiteY3" fmla="*/ 3831283 h 4976053"/>
              <a:gd name="connsiteX0" fmla="*/ 0 w 8736549"/>
              <a:gd name="connsiteY0" fmla="*/ 3831283 h 5109352"/>
              <a:gd name="connsiteX1" fmla="*/ 3715550 w 8736549"/>
              <a:gd name="connsiteY1" fmla="*/ 0 h 5109352"/>
              <a:gd name="connsiteX2" fmla="*/ 8736549 w 8736549"/>
              <a:gd name="connsiteY2" fmla="*/ 5109352 h 5109352"/>
              <a:gd name="connsiteX3" fmla="*/ 0 w 8736549"/>
              <a:gd name="connsiteY3" fmla="*/ 3831283 h 5109352"/>
              <a:gd name="connsiteX0" fmla="*/ 0 w 8888562"/>
              <a:gd name="connsiteY0" fmla="*/ 3831283 h 5070834"/>
              <a:gd name="connsiteX1" fmla="*/ 3715550 w 8888562"/>
              <a:gd name="connsiteY1" fmla="*/ 0 h 5070834"/>
              <a:gd name="connsiteX2" fmla="*/ 8888562 w 8888562"/>
              <a:gd name="connsiteY2" fmla="*/ 5070834 h 5070834"/>
              <a:gd name="connsiteX3" fmla="*/ 0 w 8888562"/>
              <a:gd name="connsiteY3" fmla="*/ 3831283 h 5070834"/>
              <a:gd name="connsiteX0" fmla="*/ 0 w 8888562"/>
              <a:gd name="connsiteY0" fmla="*/ 3850481 h 5090032"/>
              <a:gd name="connsiteX1" fmla="*/ 3772540 w 8888562"/>
              <a:gd name="connsiteY1" fmla="*/ 0 h 5090032"/>
              <a:gd name="connsiteX2" fmla="*/ 8888562 w 8888562"/>
              <a:gd name="connsiteY2" fmla="*/ 5090032 h 5090032"/>
              <a:gd name="connsiteX3" fmla="*/ 0 w 8888562"/>
              <a:gd name="connsiteY3" fmla="*/ 3850481 h 5090032"/>
              <a:gd name="connsiteX0" fmla="*/ 0 w 8964908"/>
              <a:gd name="connsiteY0" fmla="*/ 3846234 h 5090032"/>
              <a:gd name="connsiteX1" fmla="*/ 3848886 w 8964908"/>
              <a:gd name="connsiteY1" fmla="*/ 0 h 5090032"/>
              <a:gd name="connsiteX2" fmla="*/ 8964908 w 8964908"/>
              <a:gd name="connsiteY2" fmla="*/ 5090032 h 5090032"/>
              <a:gd name="connsiteX3" fmla="*/ 0 w 8964908"/>
              <a:gd name="connsiteY3" fmla="*/ 3846234 h 5090032"/>
              <a:gd name="connsiteX0" fmla="*/ 0 w 8978250"/>
              <a:gd name="connsiteY0" fmla="*/ 3846234 h 5049578"/>
              <a:gd name="connsiteX1" fmla="*/ 3848886 w 8978250"/>
              <a:gd name="connsiteY1" fmla="*/ 0 h 5049578"/>
              <a:gd name="connsiteX2" fmla="*/ 8978250 w 8978250"/>
              <a:gd name="connsiteY2" fmla="*/ 5049578 h 5049578"/>
              <a:gd name="connsiteX3" fmla="*/ 0 w 8978250"/>
              <a:gd name="connsiteY3" fmla="*/ 3846234 h 5049578"/>
              <a:gd name="connsiteX0" fmla="*/ 0 w 9014286"/>
              <a:gd name="connsiteY0" fmla="*/ 3846234 h 5085384"/>
              <a:gd name="connsiteX1" fmla="*/ 3848886 w 9014286"/>
              <a:gd name="connsiteY1" fmla="*/ 0 h 5085384"/>
              <a:gd name="connsiteX2" fmla="*/ 9014286 w 9014286"/>
              <a:gd name="connsiteY2" fmla="*/ 5085384 h 5085384"/>
              <a:gd name="connsiteX3" fmla="*/ 0 w 9014286"/>
              <a:gd name="connsiteY3" fmla="*/ 3846234 h 5085384"/>
              <a:gd name="connsiteX0" fmla="*/ 0 w 9014286"/>
              <a:gd name="connsiteY0" fmla="*/ 3864223 h 5103373"/>
              <a:gd name="connsiteX1" fmla="*/ 3857809 w 9014286"/>
              <a:gd name="connsiteY1" fmla="*/ 0 h 5103373"/>
              <a:gd name="connsiteX2" fmla="*/ 9014286 w 9014286"/>
              <a:gd name="connsiteY2" fmla="*/ 5103373 h 5103373"/>
              <a:gd name="connsiteX3" fmla="*/ 0 w 9014286"/>
              <a:gd name="connsiteY3" fmla="*/ 3864223 h 5103373"/>
            </a:gdLst>
            <a:ahLst/>
            <a:cxnLst>
              <a:cxn ang="0">
                <a:pos x="connsiteX0" y="connsiteY0"/>
              </a:cxn>
              <a:cxn ang="0">
                <a:pos x="connsiteX1" y="connsiteY1"/>
              </a:cxn>
              <a:cxn ang="0">
                <a:pos x="connsiteX2" y="connsiteY2"/>
              </a:cxn>
              <a:cxn ang="0">
                <a:pos x="connsiteX3" y="connsiteY3"/>
              </a:cxn>
            </a:cxnLst>
            <a:rect l="l" t="t" r="r" b="b"/>
            <a:pathLst>
              <a:path w="9014286" h="5103373">
                <a:moveTo>
                  <a:pt x="0" y="3864223"/>
                </a:moveTo>
                <a:lnTo>
                  <a:pt x="3857809" y="0"/>
                </a:lnTo>
                <a:lnTo>
                  <a:pt x="9014286" y="5103373"/>
                </a:lnTo>
                <a:lnTo>
                  <a:pt x="0" y="38642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66"/>
          </a:p>
        </p:txBody>
      </p:sp>
      <p:sp>
        <p:nvSpPr>
          <p:cNvPr id="5" name="Isosceles Triangle 4"/>
          <p:cNvSpPr/>
          <p:nvPr/>
        </p:nvSpPr>
        <p:spPr>
          <a:xfrm rot="5400000">
            <a:off x="3376026" y="17045"/>
            <a:ext cx="1793966" cy="1252737"/>
          </a:xfrm>
          <a:prstGeom prst="triangle">
            <a:avLst/>
          </a:prstGeom>
          <a:solidFill>
            <a:srgbClr val="69B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66">
              <a:latin typeface="+mj-lt"/>
            </a:endParaRPr>
          </a:p>
        </p:txBody>
      </p:sp>
      <p:pic>
        <p:nvPicPr>
          <p:cNvPr id="8" name="Picture 7"/>
          <p:cNvPicPr>
            <a:picLocks noChangeAspect="1"/>
          </p:cNvPicPr>
          <p:nvPr/>
        </p:nvPicPr>
        <p:blipFill>
          <a:blip r:embed="rId2"/>
          <a:stretch>
            <a:fillRect/>
          </a:stretch>
        </p:blipFill>
        <p:spPr>
          <a:xfrm>
            <a:off x="5582829" y="6439259"/>
            <a:ext cx="1072993" cy="305853"/>
          </a:xfrm>
          <a:prstGeom prst="rect">
            <a:avLst/>
          </a:prstGeom>
        </p:spPr>
      </p:pic>
      <p:pic>
        <p:nvPicPr>
          <p:cNvPr id="9" name="Picture 8"/>
          <p:cNvPicPr>
            <a:picLocks noChangeAspect="1"/>
          </p:cNvPicPr>
          <p:nvPr/>
        </p:nvPicPr>
        <p:blipFill>
          <a:blip r:embed="rId3"/>
          <a:stretch>
            <a:fillRect/>
          </a:stretch>
        </p:blipFill>
        <p:spPr>
          <a:xfrm>
            <a:off x="3856711" y="6519169"/>
            <a:ext cx="1212948" cy="213167"/>
          </a:xfrm>
          <a:prstGeom prst="rect">
            <a:avLst/>
          </a:prstGeom>
        </p:spPr>
      </p:pic>
      <p:sp>
        <p:nvSpPr>
          <p:cNvPr id="10" name="TextBox 9"/>
          <p:cNvSpPr txBox="1"/>
          <p:nvPr/>
        </p:nvSpPr>
        <p:spPr>
          <a:xfrm>
            <a:off x="3716755" y="453985"/>
            <a:ext cx="1726119" cy="331629"/>
          </a:xfrm>
          <a:prstGeom prst="rect">
            <a:avLst/>
          </a:prstGeom>
          <a:noFill/>
        </p:spPr>
        <p:txBody>
          <a:bodyPr wrap="square" rtlCol="0">
            <a:spAutoFit/>
          </a:bodyPr>
          <a:lstStyle/>
          <a:p>
            <a:r>
              <a:rPr lang="en-GB" sz="1555" b="1" dirty="0">
                <a:solidFill>
                  <a:schemeClr val="bg1"/>
                </a:solidFill>
                <a:latin typeface="+mj-lt"/>
              </a:rPr>
              <a:t>AGENDA</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5600" y="6257456"/>
            <a:ext cx="971534" cy="447103"/>
          </a:xfrm>
          <a:prstGeom prst="rect">
            <a:avLst/>
          </a:prstGeom>
        </p:spPr>
      </p:pic>
      <p:sp>
        <p:nvSpPr>
          <p:cNvPr id="3" name="TextBox 2"/>
          <p:cNvSpPr txBox="1"/>
          <p:nvPr/>
        </p:nvSpPr>
        <p:spPr>
          <a:xfrm>
            <a:off x="5367320" y="648085"/>
            <a:ext cx="3219087" cy="1798634"/>
          </a:xfrm>
          <a:prstGeom prst="rect">
            <a:avLst/>
          </a:prstGeom>
          <a:noFill/>
        </p:spPr>
        <p:txBody>
          <a:bodyPr wrap="square" rtlCol="0">
            <a:spAutoFit/>
          </a:bodyPr>
          <a:lstStyle/>
          <a:p>
            <a:r>
              <a:rPr lang="en-GB" sz="1555" b="1" dirty="0">
                <a:solidFill>
                  <a:schemeClr val="bg1"/>
                </a:solidFill>
                <a:latin typeface="DINPro-Bold"/>
                <a:ea typeface="Times New Roman" panose="02020603050405020304" pitchFamily="18" charset="0"/>
                <a:cs typeface="DINPro-Bold"/>
              </a:rPr>
              <a:t>INFORMATION DAY</a:t>
            </a:r>
            <a:endParaRPr lang="en-GB" sz="1166"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r>
              <a:rPr lang="en-GB" sz="1166" b="1" dirty="0">
                <a:solidFill>
                  <a:srgbClr val="92D050"/>
                </a:solidFill>
                <a:latin typeface="DINPro-Bold"/>
                <a:ea typeface="Times New Roman" panose="02020603050405020304" pitchFamily="18" charset="0"/>
                <a:cs typeface="DINPro-Bold"/>
              </a:rPr>
              <a:t>SESAR 3 Digital European Sky</a:t>
            </a:r>
            <a:endParaRPr lang="en-GB" sz="907" dirty="0">
              <a:solidFill>
                <a:srgbClr val="92D050"/>
              </a:solidFill>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89"/>
              </a:spcBef>
              <a:spcAft>
                <a:spcPts val="389"/>
              </a:spcAft>
            </a:pPr>
            <a:r>
              <a:rPr lang="en-GB" sz="1166" b="1" dirty="0">
                <a:solidFill>
                  <a:srgbClr val="92D050"/>
                </a:solidFill>
                <a:latin typeface="DINPro-Bold"/>
                <a:ea typeface="Times New Roman" panose="02020603050405020304" pitchFamily="18" charset="0"/>
                <a:cs typeface="DINPro-Bold"/>
              </a:rPr>
              <a:t>Call for Proposals </a:t>
            </a:r>
          </a:p>
          <a:p>
            <a:pPr algn="just">
              <a:spcBef>
                <a:spcPts val="389"/>
              </a:spcBef>
              <a:spcAft>
                <a:spcPts val="389"/>
              </a:spcAft>
            </a:pPr>
            <a:r>
              <a:rPr lang="en-GB" sz="1166" b="1" dirty="0">
                <a:solidFill>
                  <a:srgbClr val="92D050"/>
                </a:solidFill>
                <a:latin typeface="DINPro-Bold"/>
                <a:ea typeface="Times New Roman" panose="02020603050405020304" pitchFamily="18" charset="0"/>
                <a:cs typeface="DINPro-Bold"/>
              </a:rPr>
              <a:t>EXPLORATORY RESEARCH 02</a:t>
            </a:r>
          </a:p>
          <a:p>
            <a:pPr algn="just">
              <a:spcBef>
                <a:spcPts val="389"/>
              </a:spcBef>
              <a:spcAft>
                <a:spcPts val="389"/>
              </a:spcAft>
            </a:pPr>
            <a:r>
              <a:rPr lang="en-GB" sz="1037" b="1" i="1" dirty="0">
                <a:solidFill>
                  <a:schemeClr val="bg1"/>
                </a:solidFill>
                <a:latin typeface="DINPro-Bold"/>
                <a:ea typeface="Times New Roman" panose="02020603050405020304" pitchFamily="18" charset="0"/>
                <a:cs typeface="Times New Roman" panose="02020603050405020304" pitchFamily="18" charset="0"/>
              </a:rPr>
              <a:t>Virtual event</a:t>
            </a:r>
          </a:p>
          <a:p>
            <a:pPr algn="just">
              <a:spcBef>
                <a:spcPts val="389"/>
              </a:spcBef>
              <a:spcAft>
                <a:spcPts val="389"/>
              </a:spcAft>
            </a:pPr>
            <a:r>
              <a:rPr lang="en-GB" sz="1166" b="1" dirty="0">
                <a:solidFill>
                  <a:schemeClr val="bg1"/>
                </a:solidFill>
                <a:latin typeface="DINPro-Bold"/>
                <a:ea typeface="Times New Roman" panose="02020603050405020304" pitchFamily="18" charset="0"/>
                <a:cs typeface="DINPro-Bold"/>
              </a:rPr>
              <a:t>07 July 2023</a:t>
            </a:r>
            <a:endParaRPr lang="en-GB" sz="1166"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endParaRPr lang="en-GB" sz="1166" dirty="0"/>
          </a:p>
        </p:txBody>
      </p:sp>
      <p:graphicFrame>
        <p:nvGraphicFramePr>
          <p:cNvPr id="4" name="Table 3"/>
          <p:cNvGraphicFramePr>
            <a:graphicFrameLocks noGrp="1"/>
          </p:cNvGraphicFramePr>
          <p:nvPr>
            <p:extLst>
              <p:ext uri="{D42A27DB-BD31-4B8C-83A1-F6EECF244321}">
                <p14:modId xmlns:p14="http://schemas.microsoft.com/office/powerpoint/2010/main" val="309909916"/>
              </p:ext>
            </p:extLst>
          </p:nvPr>
        </p:nvGraphicFramePr>
        <p:xfrm>
          <a:off x="4486420" y="2256887"/>
          <a:ext cx="3265812" cy="3208630"/>
        </p:xfrm>
        <a:graphic>
          <a:graphicData uri="http://schemas.openxmlformats.org/drawingml/2006/table">
            <a:tbl>
              <a:tblPr firstRow="1" bandRow="1">
                <a:tableStyleId>{2D5ABB26-0587-4C30-8999-92F81FD0307C}</a:tableStyleId>
              </a:tblPr>
              <a:tblGrid>
                <a:gridCol w="606565">
                  <a:extLst>
                    <a:ext uri="{9D8B030D-6E8A-4147-A177-3AD203B41FA5}">
                      <a16:colId xmlns:a16="http://schemas.microsoft.com/office/drawing/2014/main" val="3820906394"/>
                    </a:ext>
                  </a:extLst>
                </a:gridCol>
                <a:gridCol w="2659247">
                  <a:extLst>
                    <a:ext uri="{9D8B030D-6E8A-4147-A177-3AD203B41FA5}">
                      <a16:colId xmlns:a16="http://schemas.microsoft.com/office/drawing/2014/main" val="2870335719"/>
                    </a:ext>
                  </a:extLst>
                </a:gridCol>
              </a:tblGrid>
              <a:tr h="533171">
                <a:tc>
                  <a:txBody>
                    <a:bodyPr/>
                    <a:lstStyle/>
                    <a:p>
                      <a:r>
                        <a:rPr lang="en-GB" sz="1000" kern="1200" dirty="0" smtClean="0">
                          <a:solidFill>
                            <a:schemeClr val="bg1"/>
                          </a:solidFill>
                          <a:effectLst/>
                          <a:latin typeface="+mn-lt"/>
                          <a:ea typeface="+mn-ea"/>
                          <a:cs typeface="+mn-cs"/>
                        </a:rPr>
                        <a:t>10:00 </a:t>
                      </a:r>
                      <a:endParaRPr lang="en-GB" sz="1000" dirty="0">
                        <a:solidFill>
                          <a:schemeClr val="bg1"/>
                        </a:solidFill>
                      </a:endParaRPr>
                    </a:p>
                  </a:txBody>
                  <a:tcPr marL="59241" marR="59241" marT="29621" marB="29621"/>
                </a:tc>
                <a:tc>
                  <a:txBody>
                    <a:bodyPr/>
                    <a:lstStyle/>
                    <a:p>
                      <a:r>
                        <a:rPr lang="en-GB" sz="1000" b="1" kern="1200" dirty="0" smtClean="0">
                          <a:solidFill>
                            <a:schemeClr val="bg1"/>
                          </a:solidFill>
                          <a:effectLst/>
                          <a:latin typeface="+mn-lt"/>
                          <a:ea typeface="+mn-ea"/>
                          <a:cs typeface="+mn-cs"/>
                        </a:rPr>
                        <a:t>Digital European Sky (DES) programme overview</a:t>
                      </a:r>
                      <a:endParaRPr lang="en-GB" sz="1000" kern="1200" dirty="0" smtClean="0">
                        <a:solidFill>
                          <a:schemeClr val="bg1"/>
                        </a:solidFill>
                        <a:effectLst/>
                        <a:latin typeface="+mn-lt"/>
                        <a:ea typeface="+mn-ea"/>
                        <a:cs typeface="+mn-cs"/>
                      </a:endParaRPr>
                    </a:p>
                    <a:p>
                      <a:r>
                        <a:rPr lang="en-GB" sz="1000" kern="1200" dirty="0" smtClean="0">
                          <a:solidFill>
                            <a:schemeClr val="bg1"/>
                          </a:solidFill>
                          <a:effectLst/>
                          <a:latin typeface="+mn-lt"/>
                          <a:ea typeface="+mn-ea"/>
                          <a:cs typeface="+mn-cs"/>
                        </a:rPr>
                        <a:t>Alfredo</a:t>
                      </a:r>
                      <a:r>
                        <a:rPr lang="en-GB" sz="1000" kern="1200" baseline="0" dirty="0" smtClean="0">
                          <a:solidFill>
                            <a:schemeClr val="bg1"/>
                          </a:solidFill>
                          <a:effectLst/>
                          <a:latin typeface="+mn-lt"/>
                          <a:ea typeface="+mn-ea"/>
                          <a:cs typeface="+mn-cs"/>
                        </a:rPr>
                        <a:t> Gomez</a:t>
                      </a:r>
                      <a:endParaRPr lang="en-GB" sz="1000" kern="1200" dirty="0" smtClean="0">
                        <a:solidFill>
                          <a:schemeClr val="bg1"/>
                        </a:solidFill>
                        <a:effectLst/>
                        <a:latin typeface="+mn-lt"/>
                        <a:ea typeface="+mn-ea"/>
                        <a:cs typeface="+mn-cs"/>
                      </a:endParaRPr>
                    </a:p>
                  </a:txBody>
                  <a:tcPr marL="59241" marR="59241" marT="29621" marB="29621"/>
                </a:tc>
                <a:extLst>
                  <a:ext uri="{0D108BD9-81ED-4DB2-BD59-A6C34878D82A}">
                    <a16:rowId xmlns:a16="http://schemas.microsoft.com/office/drawing/2014/main" val="2890971258"/>
                  </a:ext>
                </a:extLst>
              </a:tr>
              <a:tr h="375195">
                <a:tc>
                  <a:txBody>
                    <a:bodyPr/>
                    <a:lstStyle/>
                    <a:p>
                      <a:r>
                        <a:rPr lang="en-GB" sz="1000" dirty="0" smtClean="0">
                          <a:solidFill>
                            <a:schemeClr val="bg1"/>
                          </a:solidFill>
                        </a:rPr>
                        <a:t>10:10</a:t>
                      </a:r>
                      <a:endParaRPr lang="en-GB" sz="1000" dirty="0">
                        <a:solidFill>
                          <a:schemeClr val="bg1"/>
                        </a:solidFill>
                      </a:endParaRPr>
                    </a:p>
                  </a:txBody>
                  <a:tcPr marL="59241" marR="59241" marT="29621" marB="29621"/>
                </a:tc>
                <a:tc>
                  <a:txBody>
                    <a:bodyPr/>
                    <a:lstStyle/>
                    <a:p>
                      <a:r>
                        <a:rPr lang="en-GB" sz="1000" b="1" kern="1200" dirty="0" smtClean="0">
                          <a:solidFill>
                            <a:schemeClr val="bg1"/>
                          </a:solidFill>
                          <a:effectLst/>
                          <a:latin typeface="+mn-lt"/>
                          <a:ea typeface="+mn-ea"/>
                          <a:cs typeface="+mn-cs"/>
                        </a:rPr>
                        <a:t>DES Exploratory Research – second call</a:t>
                      </a:r>
                      <a:endParaRPr lang="en-GB" sz="1000" kern="1200" dirty="0" smtClean="0">
                        <a:solidFill>
                          <a:schemeClr val="bg1"/>
                        </a:solidFill>
                        <a:effectLst/>
                        <a:latin typeface="+mn-lt"/>
                        <a:ea typeface="+mn-ea"/>
                        <a:cs typeface="+mn-cs"/>
                      </a:endParaRPr>
                    </a:p>
                    <a:p>
                      <a:r>
                        <a:rPr lang="en-GB" sz="1000" kern="1200" dirty="0" smtClean="0">
                          <a:solidFill>
                            <a:schemeClr val="bg1"/>
                          </a:solidFill>
                          <a:effectLst/>
                          <a:latin typeface="+mn-lt"/>
                          <a:ea typeface="+mn-ea"/>
                          <a:cs typeface="+mn-cs"/>
                        </a:rPr>
                        <a:t>Alfredo</a:t>
                      </a:r>
                      <a:r>
                        <a:rPr lang="en-GB" sz="1000" kern="1200" baseline="0" dirty="0" smtClean="0">
                          <a:solidFill>
                            <a:schemeClr val="bg1"/>
                          </a:solidFill>
                          <a:effectLst/>
                          <a:latin typeface="+mn-lt"/>
                          <a:ea typeface="+mn-ea"/>
                          <a:cs typeface="+mn-cs"/>
                        </a:rPr>
                        <a:t> Gomez</a:t>
                      </a:r>
                      <a:endParaRPr lang="en-GB" sz="1000" kern="1200" dirty="0" smtClean="0">
                        <a:solidFill>
                          <a:schemeClr val="bg1"/>
                        </a:solidFill>
                        <a:effectLst/>
                        <a:latin typeface="+mn-lt"/>
                        <a:ea typeface="+mn-ea"/>
                        <a:cs typeface="+mn-cs"/>
                      </a:endParaRPr>
                    </a:p>
                  </a:txBody>
                  <a:tcPr marL="59241" marR="59241" marT="29621" marB="29621"/>
                </a:tc>
                <a:extLst>
                  <a:ext uri="{0D108BD9-81ED-4DB2-BD59-A6C34878D82A}">
                    <a16:rowId xmlns:a16="http://schemas.microsoft.com/office/drawing/2014/main" val="3551877814"/>
                  </a:ext>
                </a:extLst>
              </a:tr>
              <a:tr h="375195">
                <a:tc>
                  <a:txBody>
                    <a:bodyPr/>
                    <a:lstStyle/>
                    <a:p>
                      <a:r>
                        <a:rPr lang="en-GB" sz="1000" dirty="0" smtClean="0">
                          <a:solidFill>
                            <a:schemeClr val="bg1"/>
                          </a:solidFill>
                        </a:rPr>
                        <a:t>10:30</a:t>
                      </a:r>
                      <a:endParaRPr lang="en-GB" sz="1000" dirty="0">
                        <a:solidFill>
                          <a:schemeClr val="bg1"/>
                        </a:solidFill>
                      </a:endParaRPr>
                    </a:p>
                  </a:txBody>
                  <a:tcPr marL="59241" marR="59241" marT="29621" marB="29621"/>
                </a:tc>
                <a:tc>
                  <a:txBody>
                    <a:bodyPr/>
                    <a:lstStyle/>
                    <a:p>
                      <a:r>
                        <a:rPr lang="fr-FR" sz="1000" b="1" kern="1200" smtClean="0">
                          <a:solidFill>
                            <a:schemeClr val="bg1"/>
                          </a:solidFill>
                          <a:effectLst/>
                          <a:latin typeface="+mn-lt"/>
                          <a:ea typeface="+mn-ea"/>
                          <a:cs typeface="+mn-cs"/>
                        </a:rPr>
                        <a:t>Programme management and</a:t>
                      </a:r>
                      <a:r>
                        <a:rPr lang="fr-FR" sz="1000" b="1" kern="1200" baseline="0" smtClean="0">
                          <a:solidFill>
                            <a:schemeClr val="bg1"/>
                          </a:solidFill>
                          <a:effectLst/>
                          <a:latin typeface="+mn-lt"/>
                          <a:ea typeface="+mn-ea"/>
                          <a:cs typeface="+mn-cs"/>
                        </a:rPr>
                        <a:t> Communication, Dissemination &amp; Exploitation</a:t>
                      </a:r>
                      <a:endParaRPr lang="en-GB" sz="1000" kern="1200" smtClean="0">
                        <a:solidFill>
                          <a:schemeClr val="bg1"/>
                        </a:solidFill>
                        <a:effectLst/>
                        <a:latin typeface="+mn-lt"/>
                        <a:ea typeface="+mn-ea"/>
                        <a:cs typeface="+mn-cs"/>
                      </a:endParaRPr>
                    </a:p>
                    <a:p>
                      <a:r>
                        <a:rPr lang="fr-FR" sz="1000" kern="1200" smtClean="0">
                          <a:solidFill>
                            <a:schemeClr val="bg1"/>
                          </a:solidFill>
                          <a:effectLst/>
                          <a:latin typeface="+mn-lt"/>
                          <a:ea typeface="+mn-ea"/>
                          <a:cs typeface="+mn-cs"/>
                        </a:rPr>
                        <a:t>Olivier</a:t>
                      </a:r>
                      <a:r>
                        <a:rPr lang="fr-FR" sz="1000" kern="1200" baseline="0" smtClean="0">
                          <a:solidFill>
                            <a:schemeClr val="bg1"/>
                          </a:solidFill>
                          <a:effectLst/>
                          <a:latin typeface="+mn-lt"/>
                          <a:ea typeface="+mn-ea"/>
                          <a:cs typeface="+mn-cs"/>
                        </a:rPr>
                        <a:t> Mongenie &amp; Triona Keaveney</a:t>
                      </a:r>
                      <a:endParaRPr lang="en-GB" sz="1000" kern="1200" dirty="0" smtClean="0">
                        <a:solidFill>
                          <a:schemeClr val="bg1"/>
                        </a:solidFill>
                        <a:effectLst/>
                        <a:latin typeface="+mn-lt"/>
                        <a:ea typeface="+mn-ea"/>
                        <a:cs typeface="+mn-cs"/>
                      </a:endParaRPr>
                    </a:p>
                  </a:txBody>
                  <a:tcPr marL="59241" marR="59241" marT="29621" marB="29621"/>
                </a:tc>
                <a:extLst>
                  <a:ext uri="{0D108BD9-81ED-4DB2-BD59-A6C34878D82A}">
                    <a16:rowId xmlns:a16="http://schemas.microsoft.com/office/drawing/2014/main" val="3975878541"/>
                  </a:ext>
                </a:extLst>
              </a:tr>
              <a:tr h="394944">
                <a:tc>
                  <a:txBody>
                    <a:bodyPr/>
                    <a:lstStyle/>
                    <a:p>
                      <a:r>
                        <a:rPr lang="en-GB" sz="1000" dirty="0" smtClean="0">
                          <a:solidFill>
                            <a:schemeClr val="bg1"/>
                          </a:solidFill>
                        </a:rPr>
                        <a:t>10:50</a:t>
                      </a:r>
                      <a:endParaRPr lang="en-GB" sz="1000" dirty="0">
                        <a:solidFill>
                          <a:schemeClr val="bg1"/>
                        </a:solidFill>
                      </a:endParaRPr>
                    </a:p>
                  </a:txBody>
                  <a:tcPr marL="59241" marR="59241" marT="29621" marB="29621"/>
                </a:tc>
                <a:tc>
                  <a:txBody>
                    <a:bodyPr/>
                    <a:lstStyle/>
                    <a:p>
                      <a:r>
                        <a:rPr lang="en-GB" sz="1000" b="1" kern="1200" dirty="0" smtClean="0">
                          <a:solidFill>
                            <a:schemeClr val="bg1"/>
                          </a:solidFill>
                          <a:effectLst/>
                          <a:latin typeface="+mn-lt"/>
                          <a:ea typeface="+mn-ea"/>
                          <a:cs typeface="+mn-cs"/>
                        </a:rPr>
                        <a:t>Horizon Europe Call evaluation and procedures </a:t>
                      </a:r>
                      <a:endParaRPr lang="en-GB" sz="1000" kern="1200" dirty="0" smtClean="0">
                        <a:solidFill>
                          <a:schemeClr val="bg1"/>
                        </a:solidFill>
                        <a:effectLst/>
                        <a:latin typeface="+mn-lt"/>
                        <a:ea typeface="+mn-ea"/>
                        <a:cs typeface="+mn-cs"/>
                      </a:endParaRPr>
                    </a:p>
                    <a:p>
                      <a:r>
                        <a:rPr lang="en-GB" sz="1000" kern="1200" dirty="0" smtClean="0">
                          <a:solidFill>
                            <a:schemeClr val="bg1"/>
                          </a:solidFill>
                          <a:effectLst/>
                          <a:latin typeface="+mn-lt"/>
                          <a:ea typeface="+mn-ea"/>
                          <a:cs typeface="+mn-cs"/>
                        </a:rPr>
                        <a:t>Manuela Alfé</a:t>
                      </a:r>
                    </a:p>
                  </a:txBody>
                  <a:tcPr marL="59241" marR="59241" marT="29621" marB="29621"/>
                </a:tc>
                <a:extLst>
                  <a:ext uri="{0D108BD9-81ED-4DB2-BD59-A6C34878D82A}">
                    <a16:rowId xmlns:a16="http://schemas.microsoft.com/office/drawing/2014/main" val="4164180195"/>
                  </a:ext>
                </a:extLst>
              </a:tr>
              <a:tr h="533171">
                <a:tc>
                  <a:txBody>
                    <a:bodyPr/>
                    <a:lstStyle/>
                    <a:p>
                      <a:r>
                        <a:rPr lang="en-GB" sz="1000" dirty="0" smtClean="0">
                          <a:solidFill>
                            <a:schemeClr val="bg1"/>
                          </a:solidFill>
                        </a:rPr>
                        <a:t>11:10</a:t>
                      </a:r>
                      <a:endParaRPr lang="en-GB" sz="1000" dirty="0">
                        <a:solidFill>
                          <a:schemeClr val="bg1"/>
                        </a:solidFill>
                      </a:endParaRPr>
                    </a:p>
                  </a:txBody>
                  <a:tcPr marL="59241" marR="59241" marT="29621" marB="29621"/>
                </a:tc>
                <a:tc>
                  <a:txBody>
                    <a:bodyPr/>
                    <a:lstStyle/>
                    <a:p>
                      <a:r>
                        <a:rPr lang="en-GB" sz="1000" b="1" kern="1200" dirty="0" smtClean="0">
                          <a:solidFill>
                            <a:schemeClr val="bg1"/>
                          </a:solidFill>
                          <a:effectLst/>
                          <a:latin typeface="+mn-lt"/>
                          <a:ea typeface="+mn-ea"/>
                          <a:cs typeface="+mn-cs"/>
                        </a:rPr>
                        <a:t>Legal and financial</a:t>
                      </a:r>
                      <a:r>
                        <a:rPr lang="en-GB" sz="1000" kern="1200" dirty="0" smtClean="0">
                          <a:solidFill>
                            <a:schemeClr val="bg1"/>
                          </a:solidFill>
                          <a:effectLst/>
                          <a:latin typeface="+mn-lt"/>
                          <a:ea typeface="+mn-ea"/>
                          <a:cs typeface="+mn-cs"/>
                        </a:rPr>
                        <a:t> </a:t>
                      </a:r>
                      <a:r>
                        <a:rPr lang="en-GB" sz="1000" b="1" kern="1200" dirty="0" smtClean="0">
                          <a:solidFill>
                            <a:schemeClr val="bg1"/>
                          </a:solidFill>
                          <a:effectLst/>
                          <a:latin typeface="+mn-lt"/>
                          <a:ea typeface="+mn-ea"/>
                          <a:cs typeface="+mn-cs"/>
                        </a:rPr>
                        <a:t>aspects of grants – key messages</a:t>
                      </a:r>
                      <a:endParaRPr lang="en-GB" sz="1000" kern="1200" dirty="0" smtClean="0">
                        <a:solidFill>
                          <a:schemeClr val="bg1"/>
                        </a:solidFill>
                        <a:effectLst/>
                        <a:latin typeface="+mn-lt"/>
                        <a:ea typeface="+mn-ea"/>
                        <a:cs typeface="+mn-cs"/>
                      </a:endParaRPr>
                    </a:p>
                    <a:p>
                      <a:r>
                        <a:rPr lang="en-GB" sz="1000" kern="1200" dirty="0" smtClean="0">
                          <a:solidFill>
                            <a:schemeClr val="bg1"/>
                          </a:solidFill>
                          <a:effectLst/>
                          <a:latin typeface="+mn-lt"/>
                          <a:ea typeface="+mn-ea"/>
                          <a:cs typeface="+mn-cs"/>
                        </a:rPr>
                        <a:t>Manuela</a:t>
                      </a:r>
                      <a:r>
                        <a:rPr lang="en-GB" sz="1000" kern="1200" baseline="0" dirty="0" smtClean="0">
                          <a:solidFill>
                            <a:schemeClr val="bg1"/>
                          </a:solidFill>
                          <a:effectLst/>
                          <a:latin typeface="+mn-lt"/>
                          <a:ea typeface="+mn-ea"/>
                          <a:cs typeface="+mn-cs"/>
                        </a:rPr>
                        <a:t> Alfé</a:t>
                      </a:r>
                      <a:endParaRPr lang="en-GB" sz="1000" kern="1200" dirty="0" smtClean="0">
                        <a:solidFill>
                          <a:schemeClr val="bg1"/>
                        </a:solidFill>
                        <a:effectLst/>
                        <a:latin typeface="+mn-lt"/>
                        <a:ea typeface="+mn-ea"/>
                        <a:cs typeface="+mn-cs"/>
                      </a:endParaRPr>
                    </a:p>
                  </a:txBody>
                  <a:tcPr marL="59241" marR="59241" marT="29621" marB="29621"/>
                </a:tc>
                <a:extLst>
                  <a:ext uri="{0D108BD9-81ED-4DB2-BD59-A6C34878D82A}">
                    <a16:rowId xmlns:a16="http://schemas.microsoft.com/office/drawing/2014/main" val="3307696218"/>
                  </a:ext>
                </a:extLst>
              </a:tr>
              <a:tr h="375195">
                <a:tc>
                  <a:txBody>
                    <a:bodyPr/>
                    <a:lstStyle/>
                    <a:p>
                      <a:r>
                        <a:rPr lang="en-GB" sz="1000" kern="1200" dirty="0" smtClean="0">
                          <a:solidFill>
                            <a:schemeClr val="bg1"/>
                          </a:solidFill>
                          <a:effectLst/>
                          <a:latin typeface="+mn-lt"/>
                          <a:ea typeface="+mn-ea"/>
                          <a:cs typeface="+mn-cs"/>
                        </a:rPr>
                        <a:t>11:20 </a:t>
                      </a:r>
                      <a:endParaRPr lang="en-GB" sz="1000" dirty="0">
                        <a:solidFill>
                          <a:schemeClr val="bg1"/>
                        </a:solidFill>
                      </a:endParaRPr>
                    </a:p>
                  </a:txBody>
                  <a:tcPr marL="59241" marR="59241" marT="29621" marB="29621"/>
                </a:tc>
                <a:tc>
                  <a:txBody>
                    <a:bodyPr/>
                    <a:lstStyle/>
                    <a:p>
                      <a:r>
                        <a:rPr lang="en-GB" sz="1000" b="1" kern="1200" dirty="0" smtClean="0">
                          <a:solidFill>
                            <a:schemeClr val="bg1"/>
                          </a:solidFill>
                          <a:effectLst/>
                          <a:latin typeface="+mn-lt"/>
                          <a:ea typeface="+mn-ea"/>
                          <a:cs typeface="+mn-cs"/>
                        </a:rPr>
                        <a:t>Tips and tricks for proposal submission </a:t>
                      </a:r>
                      <a:endParaRPr lang="en-GB" sz="1000" kern="1200" dirty="0" smtClean="0">
                        <a:solidFill>
                          <a:schemeClr val="bg1"/>
                        </a:solidFill>
                        <a:effectLst/>
                        <a:latin typeface="+mn-lt"/>
                        <a:ea typeface="+mn-ea"/>
                        <a:cs typeface="+mn-cs"/>
                      </a:endParaRPr>
                    </a:p>
                    <a:p>
                      <a:r>
                        <a:rPr lang="en-GB" sz="1000" kern="1200" dirty="0" smtClean="0">
                          <a:solidFill>
                            <a:schemeClr val="bg1"/>
                          </a:solidFill>
                          <a:effectLst/>
                          <a:latin typeface="+mn-lt"/>
                          <a:ea typeface="+mn-ea"/>
                          <a:cs typeface="+mn-cs"/>
                        </a:rPr>
                        <a:t>Manuela Alfé</a:t>
                      </a:r>
                    </a:p>
                  </a:txBody>
                  <a:tcPr marL="59241" marR="59241" marT="29621" marB="29621"/>
                </a:tc>
                <a:extLst>
                  <a:ext uri="{0D108BD9-81ED-4DB2-BD59-A6C34878D82A}">
                    <a16:rowId xmlns:a16="http://schemas.microsoft.com/office/drawing/2014/main" val="1919580556"/>
                  </a:ext>
                </a:extLst>
              </a:tr>
              <a:tr h="240256">
                <a:tc>
                  <a:txBody>
                    <a:bodyPr/>
                    <a:lstStyle/>
                    <a:p>
                      <a:r>
                        <a:rPr lang="en-GB" sz="1000" dirty="0" smtClean="0">
                          <a:solidFill>
                            <a:schemeClr val="bg1"/>
                          </a:solidFill>
                        </a:rPr>
                        <a:t>11:30</a:t>
                      </a:r>
                      <a:endParaRPr lang="en-GB" sz="1000" dirty="0">
                        <a:solidFill>
                          <a:schemeClr val="bg1"/>
                        </a:solidFill>
                      </a:endParaRPr>
                    </a:p>
                  </a:txBody>
                  <a:tcPr marL="59241" marR="59241" marT="29621" marB="29621"/>
                </a:tc>
                <a:tc>
                  <a:txBody>
                    <a:bodyPr/>
                    <a:lstStyle/>
                    <a:p>
                      <a:r>
                        <a:rPr lang="en-GB" sz="1000" b="1" kern="1200" dirty="0" smtClean="0">
                          <a:solidFill>
                            <a:schemeClr val="bg1"/>
                          </a:solidFill>
                          <a:effectLst/>
                          <a:latin typeface="+mn-lt"/>
                          <a:ea typeface="+mn-ea"/>
                          <a:cs typeface="+mn-cs"/>
                        </a:rPr>
                        <a:t>Questions</a:t>
                      </a:r>
                      <a:r>
                        <a:rPr lang="en-GB" sz="1000" b="1" kern="1200" baseline="0" dirty="0" smtClean="0">
                          <a:solidFill>
                            <a:schemeClr val="bg1"/>
                          </a:solidFill>
                          <a:effectLst/>
                          <a:latin typeface="+mn-lt"/>
                          <a:ea typeface="+mn-ea"/>
                          <a:cs typeface="+mn-cs"/>
                        </a:rPr>
                        <a:t> and answers </a:t>
                      </a:r>
                      <a:endParaRPr lang="en-GB" sz="1000" b="1" kern="1200" dirty="0" smtClean="0">
                        <a:solidFill>
                          <a:schemeClr val="bg1"/>
                        </a:solidFill>
                        <a:effectLst/>
                        <a:latin typeface="+mn-lt"/>
                        <a:ea typeface="+mn-ea"/>
                        <a:cs typeface="+mn-cs"/>
                      </a:endParaRPr>
                    </a:p>
                  </a:txBody>
                  <a:tcPr marL="59241" marR="59241" marT="29621" marB="29621"/>
                </a:tc>
                <a:extLst>
                  <a:ext uri="{0D108BD9-81ED-4DB2-BD59-A6C34878D82A}">
                    <a16:rowId xmlns:a16="http://schemas.microsoft.com/office/drawing/2014/main" val="1857337870"/>
                  </a:ext>
                </a:extLst>
              </a:tr>
              <a:tr h="240256">
                <a:tc>
                  <a:txBody>
                    <a:bodyPr/>
                    <a:lstStyle/>
                    <a:p>
                      <a:r>
                        <a:rPr lang="en-GB" sz="1000" smtClean="0">
                          <a:solidFill>
                            <a:schemeClr val="bg1"/>
                          </a:solidFill>
                        </a:rPr>
                        <a:t>12:00</a:t>
                      </a:r>
                      <a:endParaRPr lang="en-GB" sz="1000" dirty="0">
                        <a:solidFill>
                          <a:schemeClr val="bg1"/>
                        </a:solidFill>
                      </a:endParaRPr>
                    </a:p>
                  </a:txBody>
                  <a:tcPr marL="59241" marR="59241" marT="29621" marB="29621"/>
                </a:tc>
                <a:tc>
                  <a:txBody>
                    <a:bodyPr/>
                    <a:lstStyle/>
                    <a:p>
                      <a:r>
                        <a:rPr lang="en-GB" sz="1000" b="1" kern="1200" dirty="0" smtClean="0">
                          <a:solidFill>
                            <a:schemeClr val="bg1"/>
                          </a:solidFill>
                          <a:effectLst/>
                          <a:latin typeface="+mn-lt"/>
                          <a:ea typeface="+mn-ea"/>
                          <a:cs typeface="+mn-cs"/>
                        </a:rPr>
                        <a:t>END</a:t>
                      </a:r>
                      <a:r>
                        <a:rPr lang="en-GB" sz="1000" b="1" kern="1200" baseline="0" dirty="0" smtClean="0">
                          <a:solidFill>
                            <a:schemeClr val="bg1"/>
                          </a:solidFill>
                          <a:effectLst/>
                          <a:latin typeface="+mn-lt"/>
                          <a:ea typeface="+mn-ea"/>
                          <a:cs typeface="+mn-cs"/>
                        </a:rPr>
                        <a:t>S</a:t>
                      </a:r>
                      <a:endParaRPr lang="en-GB" sz="1000" b="1" kern="1200" dirty="0" smtClean="0">
                        <a:solidFill>
                          <a:schemeClr val="bg1"/>
                        </a:solidFill>
                        <a:effectLst/>
                        <a:latin typeface="+mn-lt"/>
                        <a:ea typeface="+mn-ea"/>
                        <a:cs typeface="+mn-cs"/>
                      </a:endParaRPr>
                    </a:p>
                  </a:txBody>
                  <a:tcPr marL="59241" marR="59241" marT="29621" marB="29621"/>
                </a:tc>
                <a:extLst>
                  <a:ext uri="{0D108BD9-81ED-4DB2-BD59-A6C34878D82A}">
                    <a16:rowId xmlns:a16="http://schemas.microsoft.com/office/drawing/2014/main" val="328184040"/>
                  </a:ext>
                </a:extLst>
              </a:tr>
            </a:tbl>
          </a:graphicData>
        </a:graphic>
      </p:graphicFrame>
    </p:spTree>
    <p:extLst>
      <p:ext uri="{BB962C8B-B14F-4D97-AF65-F5344CB8AC3E}">
        <p14:creationId xmlns:p14="http://schemas.microsoft.com/office/powerpoint/2010/main" val="928851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400" y="540000"/>
            <a:ext cx="8783705" cy="578320"/>
          </a:xfrm>
        </p:spPr>
        <p:txBody>
          <a:bodyPr vert="horz" lIns="0" tIns="0" rIns="0" bIns="0" rtlCol="0" anchor="t" anchorCtr="0">
            <a:normAutofit/>
          </a:bodyPr>
          <a:lstStyle/>
          <a:p>
            <a:r>
              <a:rPr lang="en-GB" sz="3200" b="1" dirty="0"/>
              <a:t>Communication is a contractual obligation</a:t>
            </a:r>
          </a:p>
        </p:txBody>
      </p:sp>
      <p:sp>
        <p:nvSpPr>
          <p:cNvPr id="6" name="Slide Number Placeholder 5"/>
          <p:cNvSpPr>
            <a:spLocks noGrp="1"/>
          </p:cNvSpPr>
          <p:nvPr>
            <p:ph type="sldNum" sz="quarter" idx="12"/>
          </p:nvPr>
        </p:nvSpPr>
        <p:spPr/>
        <p:txBody>
          <a:bodyPr vert="horz" lIns="0" tIns="0" rIns="0" bIns="0" rtlCol="0" anchor="t" anchorCtr="0"/>
          <a:lstStyle/>
          <a:p>
            <a:fld id="{6B0C76E6-0B66-8944-91D4-A1BC6652E29F}" type="slidenum">
              <a:rPr lang="en-GB">
                <a:solidFill>
                  <a:srgbClr val="002F6E"/>
                </a:solidFill>
                <a:latin typeface="Calibri" panose="020F0502020204030204"/>
              </a:rPr>
              <a:pPr/>
              <a:t>30</a:t>
            </a:fld>
            <a:endParaRPr lang="en-GB" dirty="0">
              <a:solidFill>
                <a:srgbClr val="002F6E"/>
              </a:solidFill>
              <a:latin typeface="Calibri" panose="020F0502020204030204"/>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556" y="1695332"/>
            <a:ext cx="5575443" cy="3618463"/>
          </a:xfrm>
          <a:prstGeom prst="rect">
            <a:avLst/>
          </a:prstGeom>
        </p:spPr>
      </p:pic>
      <p:sp>
        <p:nvSpPr>
          <p:cNvPr id="3" name="Rectangle 2"/>
          <p:cNvSpPr/>
          <p:nvPr/>
        </p:nvSpPr>
        <p:spPr>
          <a:xfrm>
            <a:off x="573922" y="1414555"/>
            <a:ext cx="616792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F6E"/>
                </a:solidFill>
                <a:effectLst/>
                <a:uLnTx/>
                <a:uFillTx/>
                <a:latin typeface="Calibri" panose="020F0502020204030204"/>
                <a:ea typeface="+mn-ea"/>
                <a:cs typeface="+mn-cs"/>
              </a:rPr>
              <a:t>In line with the grant agreement (</a:t>
            </a:r>
            <a:r>
              <a:rPr kumimoji="0" lang="en-GB" sz="2400" b="1" i="0" u="none" strike="noStrike" kern="1200" cap="none" spc="0" normalizeH="0" baseline="0" noProof="0" dirty="0">
                <a:ln>
                  <a:noFill/>
                </a:ln>
                <a:solidFill>
                  <a:srgbClr val="002F6E"/>
                </a:solidFill>
                <a:effectLst/>
                <a:uLnTx/>
                <a:uFillTx/>
                <a:latin typeface="Calibri" panose="020F0502020204030204"/>
                <a:ea typeface="+mn-ea"/>
                <a:cs typeface="+mn-cs"/>
              </a:rPr>
              <a:t>Art. </a:t>
            </a:r>
            <a:r>
              <a:rPr kumimoji="0" lang="en-GB" sz="2400" b="1" i="0" u="none" strike="noStrike" kern="1200" cap="none" spc="0" normalizeH="0" baseline="0" noProof="0" dirty="0" smtClean="0">
                <a:ln>
                  <a:noFill/>
                </a:ln>
                <a:solidFill>
                  <a:srgbClr val="002F6E"/>
                </a:solidFill>
                <a:effectLst/>
                <a:uLnTx/>
                <a:uFillTx/>
                <a:latin typeface="Calibri" panose="020F0502020204030204"/>
                <a:ea typeface="+mn-ea"/>
                <a:cs typeface="+mn-cs"/>
              </a:rPr>
              <a:t>17 &amp; Annex V</a:t>
            </a:r>
            <a:r>
              <a:rPr kumimoji="0" lang="en-GB" sz="2400" b="0" i="0" u="none" strike="noStrike" kern="1200" cap="none" spc="0" normalizeH="0" baseline="0" noProof="0" dirty="0" smtClean="0">
                <a:ln>
                  <a:noFill/>
                </a:ln>
                <a:solidFill>
                  <a:srgbClr val="002F6E"/>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srgbClr val="002F6E"/>
                </a:solidFill>
                <a:effectLst/>
                <a:uLnTx/>
                <a:uFillTx/>
                <a:latin typeface="Calibri" panose="020F0502020204030204"/>
                <a:ea typeface="+mn-ea"/>
                <a:cs typeface="+mn-cs"/>
              </a:rPr>
              <a:t>project beneficiaries are obliged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solidFill>
                <a:srgbClr val="002F6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F6E"/>
                </a:solidFill>
                <a:effectLst/>
                <a:uLnTx/>
                <a:uFillTx/>
                <a:latin typeface="Calibri" panose="020F0502020204030204"/>
                <a:ea typeface="+mn-ea"/>
                <a:cs typeface="+mn-cs"/>
              </a:rPr>
              <a:t>Promote</a:t>
            </a:r>
            <a:r>
              <a:rPr kumimoji="0" lang="en-GB" sz="2400" b="0" i="0" u="none" strike="noStrike" kern="1200" cap="none" spc="0" normalizeH="0" baseline="0" noProof="0" dirty="0" smtClean="0">
                <a:ln>
                  <a:noFill/>
                </a:ln>
                <a:solidFill>
                  <a:srgbClr val="002F6E"/>
                </a:solidFill>
                <a:effectLst/>
                <a:uLnTx/>
                <a:uFillTx/>
                <a:latin typeface="Calibri" panose="020F0502020204030204"/>
                <a:ea typeface="+mn-ea"/>
                <a:cs typeface="+mn-cs"/>
              </a:rPr>
              <a:t> activities </a:t>
            </a:r>
            <a:r>
              <a:rPr kumimoji="0" lang="en-GB" sz="2400" b="0" i="0" u="none" strike="noStrike" kern="1200" cap="none" spc="0" normalizeH="0" baseline="0" noProof="0" dirty="0">
                <a:ln>
                  <a:noFill/>
                </a:ln>
                <a:solidFill>
                  <a:srgbClr val="002F6E"/>
                </a:solidFill>
                <a:effectLst/>
                <a:uLnTx/>
                <a:uFillTx/>
                <a:latin typeface="Calibri" panose="020F0502020204030204"/>
                <a:ea typeface="+mn-ea"/>
                <a:cs typeface="+mn-cs"/>
              </a:rPr>
              <a:t>according to a communications </a:t>
            </a:r>
            <a:r>
              <a:rPr kumimoji="0" lang="en-GB" sz="2400" b="0" i="0" u="none" strike="noStrike" kern="1200" cap="none" spc="0" normalizeH="0" baseline="0" noProof="0" dirty="0" smtClean="0">
                <a:ln>
                  <a:noFill/>
                </a:ln>
                <a:solidFill>
                  <a:srgbClr val="002F6E"/>
                </a:solidFill>
                <a:effectLst/>
                <a:uLnTx/>
                <a:uFillTx/>
                <a:latin typeface="Calibri" panose="020F0502020204030204"/>
                <a:ea typeface="+mn-ea"/>
                <a:cs typeface="+mn-cs"/>
              </a:rPr>
              <a:t>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srgbClr val="002F6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F6E"/>
                </a:solidFill>
                <a:effectLst/>
                <a:uLnTx/>
                <a:uFillTx/>
                <a:latin typeface="Calibri" panose="020F0502020204030204"/>
                <a:ea typeface="+mn-ea"/>
                <a:cs typeface="+mn-cs"/>
              </a:rPr>
              <a:t>Display</a:t>
            </a:r>
            <a:r>
              <a:rPr kumimoji="0" lang="en-GB" sz="2400" b="0" i="0" u="none" strike="noStrike" kern="1200" cap="none" spc="0" normalizeH="0" baseline="0" noProof="0" dirty="0" smtClean="0">
                <a:ln>
                  <a:noFill/>
                </a:ln>
                <a:solidFill>
                  <a:srgbClr val="002F6E"/>
                </a:solidFill>
                <a:effectLst/>
                <a:uLnTx/>
                <a:uFillTx/>
                <a:latin typeface="Calibri" panose="020F0502020204030204"/>
                <a:ea typeface="+mn-ea"/>
                <a:cs typeface="+mn-cs"/>
              </a:rPr>
              <a:t> logos of funding bodies and 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F6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F6E"/>
                </a:solidFill>
                <a:effectLst/>
                <a:uLnTx/>
                <a:uFillTx/>
                <a:latin typeface="Calibri" panose="020F0502020204030204"/>
                <a:ea typeface="+mn-ea"/>
                <a:cs typeface="+mn-cs"/>
              </a:rPr>
              <a:t>Acknowledge</a:t>
            </a:r>
            <a:r>
              <a:rPr kumimoji="0" lang="en-GB" sz="2400" b="0" i="0" u="none" strike="noStrike" kern="1200" cap="none" spc="0" normalizeH="0" baseline="0" noProof="0" dirty="0" smtClean="0">
                <a:ln>
                  <a:noFill/>
                </a:ln>
                <a:solidFill>
                  <a:srgbClr val="002F6E"/>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srgbClr val="002F6E"/>
                </a:solidFill>
                <a:effectLst/>
                <a:uLnTx/>
                <a:uFillTx/>
                <a:latin typeface="Calibri" panose="020F0502020204030204"/>
                <a:ea typeface="+mn-ea"/>
                <a:cs typeface="+mn-cs"/>
              </a:rPr>
              <a:t>the source of the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solidFill>
                <a:srgbClr val="002F6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F6E"/>
                </a:solidFill>
                <a:effectLst/>
                <a:uLnTx/>
                <a:uFillTx/>
                <a:latin typeface="Calibri" panose="020F0502020204030204"/>
                <a:ea typeface="+mn-ea"/>
                <a:cs typeface="+mn-cs"/>
              </a:rPr>
              <a:t>Coordinate</a:t>
            </a:r>
            <a:r>
              <a:rPr kumimoji="0" lang="en-GB" sz="2400" b="0" i="0" u="none" strike="noStrike" kern="1200" cap="none" spc="0" normalizeH="0" baseline="0" noProof="0" dirty="0" smtClean="0">
                <a:ln>
                  <a:noFill/>
                </a:ln>
                <a:solidFill>
                  <a:srgbClr val="002F6E"/>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srgbClr val="002F6E"/>
                </a:solidFill>
                <a:effectLst/>
                <a:uLnTx/>
                <a:uFillTx/>
                <a:latin typeface="Calibri" panose="020F0502020204030204"/>
                <a:ea typeface="+mn-ea"/>
                <a:cs typeface="+mn-cs"/>
              </a:rPr>
              <a:t>all planned activities between consortia members and with the SESAR 3 JU  </a:t>
            </a:r>
          </a:p>
        </p:txBody>
      </p:sp>
      <p:sp>
        <p:nvSpPr>
          <p:cNvPr id="5" name="Right Arrow 4"/>
          <p:cNvSpPr/>
          <p:nvPr/>
        </p:nvSpPr>
        <p:spPr>
          <a:xfrm>
            <a:off x="6667641" y="5884223"/>
            <a:ext cx="894586" cy="5581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9DD9"/>
              </a:solidFill>
              <a:effectLst/>
              <a:uLnTx/>
              <a:uFillTx/>
              <a:latin typeface="Calibri" panose="020F0502020204030204"/>
              <a:ea typeface="+mn-ea"/>
              <a:cs typeface="+mn-cs"/>
            </a:endParaRPr>
          </a:p>
        </p:txBody>
      </p:sp>
      <p:sp>
        <p:nvSpPr>
          <p:cNvPr id="9" name="Rectangle 8"/>
          <p:cNvSpPr/>
          <p:nvPr/>
        </p:nvSpPr>
        <p:spPr>
          <a:xfrm>
            <a:off x="7619081" y="5884223"/>
            <a:ext cx="351403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F6E"/>
                </a:solidFill>
                <a:effectLst/>
                <a:uLnTx/>
                <a:uFillTx/>
                <a:latin typeface="Calibri" panose="020F0502020204030204"/>
                <a:ea typeface="+mn-ea"/>
                <a:cs typeface="+mn-cs"/>
              </a:rPr>
              <a:t>Breach of contract obligations </a:t>
            </a:r>
            <a:endParaRPr kumimoji="0" lang="en-GB" sz="1800" b="0" i="0" u="none" strike="noStrike" kern="1200" cap="none" spc="0" normalizeH="0" baseline="0" noProof="0" dirty="0" smtClean="0">
              <a:ln>
                <a:noFill/>
              </a:ln>
              <a:solidFill>
                <a:srgbClr val="002F6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2F6E"/>
                </a:solidFill>
                <a:effectLst/>
                <a:uLnTx/>
                <a:uFillTx/>
                <a:latin typeface="Calibri" panose="020F0502020204030204"/>
                <a:ea typeface="+mn-ea"/>
                <a:cs typeface="+mn-cs"/>
              </a:rPr>
              <a:t>may </a:t>
            </a:r>
            <a:r>
              <a:rPr kumimoji="0" lang="en-GB" sz="1800" b="0" i="0" u="none" strike="noStrike" kern="1200" cap="none" spc="0" normalizeH="0" baseline="0" noProof="0" dirty="0">
                <a:ln>
                  <a:noFill/>
                </a:ln>
                <a:solidFill>
                  <a:srgbClr val="002F6E"/>
                </a:solidFill>
                <a:effectLst/>
                <a:uLnTx/>
                <a:uFillTx/>
                <a:latin typeface="Calibri" panose="020F0502020204030204"/>
                <a:ea typeface="+mn-ea"/>
                <a:cs typeface="+mn-cs"/>
              </a:rPr>
              <a:t>lead to reduced grant</a:t>
            </a:r>
          </a:p>
        </p:txBody>
      </p:sp>
      <p:sp>
        <p:nvSpPr>
          <p:cNvPr id="10" name="Heptagon 9"/>
          <p:cNvSpPr/>
          <p:nvPr/>
        </p:nvSpPr>
        <p:spPr>
          <a:xfrm>
            <a:off x="187974" y="2559132"/>
            <a:ext cx="385948" cy="356260"/>
          </a:xfrm>
          <a:prstGeom prst="heptagon">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9DD9"/>
                </a:solidFill>
                <a:effectLst/>
                <a:uLnTx/>
                <a:uFillTx/>
                <a:latin typeface="Calibri" panose="020F0502020204030204"/>
                <a:ea typeface="+mn-ea"/>
                <a:cs typeface="+mn-cs"/>
              </a:rPr>
              <a:t>1</a:t>
            </a:r>
            <a:endParaRPr kumimoji="0" lang="en-GB" sz="1800" b="0" i="0" u="none" strike="noStrike" kern="1200" cap="none" spc="0" normalizeH="0" baseline="0" noProof="0" dirty="0">
              <a:ln>
                <a:noFill/>
              </a:ln>
              <a:solidFill>
                <a:srgbClr val="009DD9"/>
              </a:solidFill>
              <a:effectLst/>
              <a:uLnTx/>
              <a:uFillTx/>
              <a:latin typeface="Calibri" panose="020F0502020204030204"/>
              <a:ea typeface="+mn-ea"/>
              <a:cs typeface="+mn-cs"/>
            </a:endParaRPr>
          </a:p>
        </p:txBody>
      </p:sp>
      <p:sp>
        <p:nvSpPr>
          <p:cNvPr id="16" name="Heptagon 15"/>
          <p:cNvSpPr/>
          <p:nvPr/>
        </p:nvSpPr>
        <p:spPr>
          <a:xfrm>
            <a:off x="187974" y="3637513"/>
            <a:ext cx="385948" cy="356260"/>
          </a:xfrm>
          <a:prstGeom prst="heptagon">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9DD9"/>
                </a:solidFill>
                <a:effectLst/>
                <a:uLnTx/>
                <a:uFillTx/>
                <a:latin typeface="Calibri" panose="020F0502020204030204"/>
                <a:ea typeface="+mn-ea"/>
                <a:cs typeface="+mn-cs"/>
              </a:rPr>
              <a:t>2</a:t>
            </a:r>
            <a:endParaRPr kumimoji="0" lang="en-GB" sz="1800" b="0" i="0" u="none" strike="noStrike" kern="1200" cap="none" spc="0" normalizeH="0" baseline="0" noProof="0" dirty="0">
              <a:ln>
                <a:noFill/>
              </a:ln>
              <a:solidFill>
                <a:srgbClr val="009DD9"/>
              </a:solidFill>
              <a:effectLst/>
              <a:uLnTx/>
              <a:uFillTx/>
              <a:latin typeface="Calibri" panose="020F0502020204030204"/>
              <a:ea typeface="+mn-ea"/>
              <a:cs typeface="+mn-cs"/>
            </a:endParaRPr>
          </a:p>
        </p:txBody>
      </p:sp>
      <p:sp>
        <p:nvSpPr>
          <p:cNvPr id="17" name="Heptagon 16"/>
          <p:cNvSpPr/>
          <p:nvPr/>
        </p:nvSpPr>
        <p:spPr>
          <a:xfrm>
            <a:off x="187974" y="4370886"/>
            <a:ext cx="385948" cy="356260"/>
          </a:xfrm>
          <a:prstGeom prst="heptagon">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9DD9"/>
                </a:solidFill>
                <a:effectLst/>
                <a:uLnTx/>
                <a:uFillTx/>
                <a:latin typeface="Calibri" panose="020F0502020204030204"/>
                <a:ea typeface="+mn-ea"/>
                <a:cs typeface="+mn-cs"/>
              </a:rPr>
              <a:t>3</a:t>
            </a:r>
            <a:endParaRPr kumimoji="0" lang="en-GB" sz="1800" b="0" i="0" u="none" strike="noStrike" kern="1200" cap="none" spc="0" normalizeH="0" baseline="0" noProof="0" dirty="0">
              <a:ln>
                <a:noFill/>
              </a:ln>
              <a:solidFill>
                <a:srgbClr val="009DD9"/>
              </a:solidFill>
              <a:effectLst/>
              <a:uLnTx/>
              <a:uFillTx/>
              <a:latin typeface="Calibri" panose="020F0502020204030204"/>
              <a:ea typeface="+mn-ea"/>
              <a:cs typeface="+mn-cs"/>
            </a:endParaRPr>
          </a:p>
        </p:txBody>
      </p:sp>
      <p:sp>
        <p:nvSpPr>
          <p:cNvPr id="18" name="Heptagon 17"/>
          <p:cNvSpPr/>
          <p:nvPr/>
        </p:nvSpPr>
        <p:spPr>
          <a:xfrm>
            <a:off x="187974" y="5119267"/>
            <a:ext cx="385948" cy="356260"/>
          </a:xfrm>
          <a:prstGeom prst="heptagon">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9DD9"/>
                </a:solidFill>
                <a:effectLst/>
                <a:uLnTx/>
                <a:uFillTx/>
                <a:latin typeface="Calibri" panose="020F0502020204030204"/>
                <a:ea typeface="+mn-ea"/>
                <a:cs typeface="+mn-cs"/>
              </a:rPr>
              <a:t>4</a:t>
            </a:r>
            <a:endParaRPr kumimoji="0" lang="en-GB" sz="1800" b="0" i="0" u="none" strike="noStrike" kern="1200" cap="none" spc="0" normalizeH="0" baseline="0" noProof="0" dirty="0">
              <a:ln>
                <a:noFill/>
              </a:ln>
              <a:solidFill>
                <a:srgbClr val="009DD9"/>
              </a:solidFill>
              <a:effectLst/>
              <a:uLnTx/>
              <a:uFillTx/>
              <a:latin typeface="Calibri" panose="020F0502020204030204"/>
              <a:ea typeface="+mn-ea"/>
              <a:cs typeface="+mn-cs"/>
            </a:endParaRPr>
          </a:p>
        </p:txBody>
      </p:sp>
      <p:sp>
        <p:nvSpPr>
          <p:cNvPr id="13"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2079049" cy="235955"/>
          </a:xfrm>
        </p:spPr>
        <p:txBody>
          <a:bodyPr vert="horz"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6E"/>
                </a:solidFill>
                <a:effectLst/>
                <a:uLnTx/>
                <a:uFillTx/>
                <a:latin typeface="Calibri" panose="020F0502020204030204"/>
                <a:ea typeface="+mn-ea"/>
                <a:cs typeface="+mn-cs"/>
              </a:rPr>
              <a:t>ER2 info session - 06/07/2023</a:t>
            </a:r>
            <a:endParaRPr kumimoji="0" lang="fr-FR" sz="12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8753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400" y="540000"/>
            <a:ext cx="9332062" cy="961197"/>
          </a:xfrm>
        </p:spPr>
        <p:txBody>
          <a:bodyPr vert="horz" lIns="0" tIns="0" rIns="0" bIns="0" rtlCol="0" anchor="t" anchorCtr="0">
            <a:normAutofit/>
          </a:bodyPr>
          <a:lstStyle/>
          <a:p>
            <a:r>
              <a:rPr lang="en-GB" sz="3200" b="1" dirty="0"/>
              <a:t>Promote activities according to a communications </a:t>
            </a:r>
            <a:r>
              <a:rPr lang="en-GB" sz="3200" b="1" dirty="0" smtClean="0"/>
              <a:t>plan</a:t>
            </a:r>
            <a:endParaRPr lang="en-GB" sz="3200" b="1" dirty="0"/>
          </a:p>
        </p:txBody>
      </p:sp>
      <p:sp>
        <p:nvSpPr>
          <p:cNvPr id="3" name="Content Placeholder 2"/>
          <p:cNvSpPr>
            <a:spLocks noGrp="1"/>
          </p:cNvSpPr>
          <p:nvPr>
            <p:ph idx="1"/>
          </p:nvPr>
        </p:nvSpPr>
        <p:spPr>
          <a:xfrm>
            <a:off x="501573" y="1635403"/>
            <a:ext cx="6774043" cy="398110"/>
          </a:xfrm>
        </p:spPr>
        <p:txBody>
          <a:bodyPr>
            <a:normAutofit lnSpcReduction="10000"/>
          </a:bodyPr>
          <a:lstStyle/>
          <a:p>
            <a:pPr marL="0" indent="0">
              <a:buNone/>
            </a:pPr>
            <a:r>
              <a:rPr lang="en-GB" sz="2400" b="1" dirty="0"/>
              <a:t>Article </a:t>
            </a:r>
            <a:r>
              <a:rPr lang="en-GB" sz="2400" b="1" dirty="0" smtClean="0"/>
              <a:t>17.1</a:t>
            </a:r>
            <a:endParaRPr lang="en-US" sz="1800" b="1" u="sng" dirty="0"/>
          </a:p>
          <a:p>
            <a:endParaRPr lang="en-GB" dirty="0"/>
          </a:p>
        </p:txBody>
      </p:sp>
      <p:sp>
        <p:nvSpPr>
          <p:cNvPr id="6" name="Slide Number Placeholder 5"/>
          <p:cNvSpPr>
            <a:spLocks noGrp="1"/>
          </p:cNvSpPr>
          <p:nvPr>
            <p:ph type="sldNum" sz="quarter" idx="12"/>
          </p:nvPr>
        </p:nvSpPr>
        <p:spPr/>
        <p:txBody>
          <a:bodyPr vert="horz" lIns="0" tIns="0" rIns="0" bIns="0" rtlCol="0" anchor="t" anchorCtr="0"/>
          <a:lstStyle/>
          <a:p>
            <a:fld id="{6B0C76E6-0B66-8944-91D4-A1BC6652E29F}" type="slidenum">
              <a:rPr lang="en-GB">
                <a:solidFill>
                  <a:srgbClr val="002F6E"/>
                </a:solidFill>
                <a:latin typeface="Calibri" panose="020F0502020204030204"/>
              </a:rPr>
              <a:pPr/>
              <a:t>31</a:t>
            </a:fld>
            <a:endParaRPr lang="en-GB" dirty="0">
              <a:solidFill>
                <a:srgbClr val="002F6E"/>
              </a:solidFill>
              <a:latin typeface="Calibri" panose="020F0502020204030204"/>
            </a:endParaRPr>
          </a:p>
        </p:txBody>
      </p:sp>
      <p:sp>
        <p:nvSpPr>
          <p:cNvPr id="7" name="Right Arrow 6"/>
          <p:cNvSpPr/>
          <p:nvPr/>
        </p:nvSpPr>
        <p:spPr>
          <a:xfrm>
            <a:off x="6303475" y="5510516"/>
            <a:ext cx="894586" cy="5581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9DD9"/>
              </a:solidFill>
              <a:effectLst/>
              <a:uLnTx/>
              <a:uFillTx/>
              <a:latin typeface="Calibri" panose="020F0502020204030204"/>
              <a:ea typeface="+mn-ea"/>
              <a:cs typeface="+mn-cs"/>
            </a:endParaRPr>
          </a:p>
        </p:txBody>
      </p:sp>
      <p:sp>
        <p:nvSpPr>
          <p:cNvPr id="8" name="Rectangle 7"/>
          <p:cNvSpPr/>
          <p:nvPr/>
        </p:nvSpPr>
        <p:spPr>
          <a:xfrm>
            <a:off x="7275616" y="5189423"/>
            <a:ext cx="396437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F6E"/>
                </a:solidFill>
                <a:effectLst/>
                <a:uLnTx/>
                <a:uFillTx/>
                <a:latin typeface="Calibri" panose="020F0502020204030204"/>
                <a:ea typeface="+mn-ea"/>
                <a:cs typeface="+mn-cs"/>
              </a:rPr>
              <a:t>Before engaging in a communication </a:t>
            </a:r>
            <a:r>
              <a:rPr kumimoji="0" lang="en-US" sz="1800" b="0" i="0" u="none" strike="noStrike" kern="1200" cap="none" spc="0" normalizeH="0" baseline="0" noProof="0" dirty="0" smtClean="0">
                <a:ln>
                  <a:noFill/>
                </a:ln>
                <a:solidFill>
                  <a:srgbClr val="002F6E"/>
                </a:solidFill>
                <a:effectLst/>
                <a:uLnTx/>
                <a:uFillTx/>
                <a:latin typeface="Calibri" panose="020F0502020204030204"/>
                <a:ea typeface="+mn-ea"/>
                <a:cs typeface="+mn-cs"/>
              </a:rPr>
              <a:t>expected </a:t>
            </a:r>
            <a:r>
              <a:rPr kumimoji="0" lang="en-US" sz="1800" b="0" i="0" u="none" strike="noStrike" kern="1200" cap="none" spc="0" normalizeH="0" baseline="0" noProof="0" dirty="0">
                <a:ln>
                  <a:noFill/>
                </a:ln>
                <a:solidFill>
                  <a:srgbClr val="002F6E"/>
                </a:solidFill>
                <a:effectLst/>
                <a:uLnTx/>
                <a:uFillTx/>
                <a:latin typeface="Calibri" panose="020F0502020204030204"/>
                <a:ea typeface="+mn-ea"/>
                <a:cs typeface="+mn-cs"/>
              </a:rPr>
              <a:t>to have a major media impact, the beneficiaries must inform the granting </a:t>
            </a:r>
            <a:r>
              <a:rPr kumimoji="0" lang="en-US" sz="1800" b="0" i="0" u="none" strike="noStrike" kern="1200" cap="none" spc="0" normalizeH="0" baseline="0" noProof="0" dirty="0" smtClean="0">
                <a:ln>
                  <a:noFill/>
                </a:ln>
                <a:solidFill>
                  <a:srgbClr val="002F6E"/>
                </a:solidFill>
                <a:effectLst/>
                <a:uLnTx/>
                <a:uFillTx/>
                <a:latin typeface="Calibri" panose="020F0502020204030204"/>
                <a:ea typeface="+mn-ea"/>
                <a:cs typeface="+mn-cs"/>
              </a:rPr>
              <a:t>authority (SESAR 3 JU)</a:t>
            </a:r>
            <a:endParaRPr kumimoji="0" lang="en-US" sz="18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sp>
        <p:nvSpPr>
          <p:cNvPr id="9" name="Rectangle 8"/>
          <p:cNvSpPr/>
          <p:nvPr/>
        </p:nvSpPr>
        <p:spPr>
          <a:xfrm>
            <a:off x="554736" y="2013914"/>
            <a:ext cx="5620157" cy="341632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002F6E"/>
                </a:solidFill>
                <a:effectLst/>
                <a:uLnTx/>
                <a:uFillTx/>
                <a:latin typeface="Calibri" panose="020F0502020204030204"/>
                <a:ea typeface="+mn-ea"/>
                <a:cs typeface="+mn-cs"/>
              </a:rPr>
              <a:t>Inform, promote and communicate </a:t>
            </a:r>
            <a:r>
              <a:rPr kumimoji="0" lang="en-GB" sz="2400" b="1" i="0" u="none" strike="noStrike" kern="1200" cap="none" spc="0" normalizeH="0" baseline="0" noProof="0" dirty="0">
                <a:ln>
                  <a:noFill/>
                </a:ln>
                <a:solidFill>
                  <a:srgbClr val="002F6E"/>
                </a:solidFill>
                <a:effectLst/>
                <a:uLnTx/>
                <a:uFillTx/>
                <a:latin typeface="Calibri" panose="020F0502020204030204"/>
                <a:ea typeface="+mn-ea"/>
                <a:cs typeface="+mn-cs"/>
              </a:rPr>
              <a:t>activities</a:t>
            </a:r>
            <a:r>
              <a:rPr kumimoji="0" lang="en-GB" sz="2400" b="0" i="0" u="none" strike="noStrike" kern="1200" cap="none" spc="0" normalizeH="0" baseline="0" noProof="0" dirty="0">
                <a:ln>
                  <a:noFill/>
                </a:ln>
                <a:solidFill>
                  <a:srgbClr val="002F6E"/>
                </a:solidFill>
                <a:effectLst/>
                <a:uLnTx/>
                <a:uFillTx/>
                <a:latin typeface="Calibri" panose="020F0502020204030204"/>
                <a:ea typeface="+mn-ea"/>
                <a:cs typeface="+mn-cs"/>
              </a:rPr>
              <a:t> and </a:t>
            </a:r>
            <a:r>
              <a:rPr kumimoji="0" lang="en-GB" sz="2400" b="1" i="0" u="none" strike="noStrike" kern="1200" cap="none" spc="0" normalizeH="0" baseline="0" noProof="0" dirty="0">
                <a:ln>
                  <a:noFill/>
                </a:ln>
                <a:solidFill>
                  <a:srgbClr val="002F6E"/>
                </a:solidFill>
                <a:effectLst/>
                <a:uLnTx/>
                <a:uFillTx/>
                <a:latin typeface="Calibri" panose="020F0502020204030204"/>
                <a:ea typeface="+mn-ea"/>
                <a:cs typeface="+mn-cs"/>
              </a:rPr>
              <a:t>results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002F6E"/>
                </a:solidFill>
                <a:effectLst/>
                <a:uLnTx/>
                <a:uFillTx/>
                <a:latin typeface="Calibri" panose="020F0502020204030204"/>
                <a:ea typeface="+mn-ea"/>
                <a:cs typeface="+mn-cs"/>
              </a:rPr>
              <a:t>Develop a comm</a:t>
            </a:r>
            <a:r>
              <a:rPr kumimoji="0" lang="en-GB" sz="2400" b="1" i="0" u="none" strike="noStrike" kern="1200" cap="none" spc="0" normalizeH="0" baseline="0" noProof="0" dirty="0">
                <a:ln>
                  <a:noFill/>
                </a:ln>
                <a:solidFill>
                  <a:srgbClr val="002F6E"/>
                </a:solidFill>
                <a:effectLst/>
                <a:uLnTx/>
                <a:uFillTx/>
                <a:latin typeface="Calibri" panose="020F0502020204030204"/>
                <a:ea typeface="+mn-ea"/>
                <a:cs typeface="+mn-cs"/>
              </a:rPr>
              <a:t>unications plan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2F6E"/>
                </a:solidFill>
                <a:effectLst/>
                <a:uLnTx/>
                <a:uFillTx/>
                <a:latin typeface="Calibri" panose="020F0502020204030204"/>
                <a:ea typeface="+mn-ea"/>
                <a:cs typeface="+mn-cs"/>
              </a:rPr>
              <a:t>Target </a:t>
            </a:r>
            <a:r>
              <a:rPr kumimoji="0" lang="en-US" sz="2400" b="1" i="0" u="none" strike="noStrike" kern="1200" cap="none" spc="0" normalizeH="0" baseline="0" noProof="0" dirty="0">
                <a:ln>
                  <a:noFill/>
                </a:ln>
                <a:solidFill>
                  <a:srgbClr val="002F6E"/>
                </a:solidFill>
                <a:effectLst/>
                <a:uLnTx/>
                <a:uFillTx/>
                <a:latin typeface="Calibri" panose="020F0502020204030204"/>
                <a:ea typeface="+mn-ea"/>
                <a:cs typeface="+mn-cs"/>
              </a:rPr>
              <a:t>multiple</a:t>
            </a:r>
            <a:r>
              <a:rPr kumimoji="0" lang="en-US" sz="2400" b="0" i="0" u="none" strike="noStrike" kern="1200" cap="none" spc="0" normalizeH="0" baseline="0" noProof="0" dirty="0">
                <a:ln>
                  <a:noFill/>
                </a:ln>
                <a:solidFill>
                  <a:srgbClr val="002F6E"/>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002F6E"/>
                </a:solidFill>
                <a:effectLst/>
                <a:uLnTx/>
                <a:uFillTx/>
                <a:latin typeface="Calibri" panose="020F0502020204030204"/>
                <a:ea typeface="+mn-ea"/>
                <a:cs typeface="+mn-cs"/>
              </a:rPr>
              <a:t>audiences</a:t>
            </a:r>
            <a:r>
              <a:rPr kumimoji="0" lang="en-US" sz="2400" b="0" i="0" u="none" strike="noStrike" kern="1200" cap="none" spc="0" normalizeH="0" baseline="0" noProof="0" dirty="0">
                <a:ln>
                  <a:noFill/>
                </a:ln>
                <a:solidFill>
                  <a:srgbClr val="002F6E"/>
                </a:solidFill>
                <a:effectLst/>
                <a:uLnTx/>
                <a:uFillTx/>
                <a:latin typeface="Calibri" panose="020F0502020204030204"/>
                <a:ea typeface="+mn-ea"/>
                <a:cs typeface="+mn-cs"/>
              </a:rPr>
              <a:t> (including the media and the public)</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smtClean="0">
                <a:ln>
                  <a:noFill/>
                </a:ln>
                <a:solidFill>
                  <a:srgbClr val="002F6E"/>
                </a:solidFill>
                <a:effectLst/>
                <a:uLnTx/>
                <a:uFillTx/>
                <a:latin typeface="Calibri" panose="020F0502020204030204"/>
                <a:ea typeface="+mn-ea"/>
                <a:cs typeface="+mn-cs"/>
              </a:rPr>
              <a:t>Convey </a:t>
            </a:r>
            <a:r>
              <a:rPr kumimoji="0" lang="en-GB" sz="2400" b="1" i="0" u="none" strike="noStrike" kern="1200" cap="none" spc="0" normalizeH="0" baseline="0" noProof="0" dirty="0">
                <a:ln>
                  <a:noFill/>
                </a:ln>
                <a:solidFill>
                  <a:srgbClr val="002F6E"/>
                </a:solidFill>
                <a:effectLst/>
                <a:uLnTx/>
                <a:uFillTx/>
                <a:latin typeface="Calibri" panose="020F0502020204030204"/>
                <a:ea typeface="+mn-ea"/>
                <a:cs typeface="+mn-cs"/>
              </a:rPr>
              <a:t>clear</a:t>
            </a:r>
            <a:r>
              <a:rPr kumimoji="0" lang="en-GB" sz="2400" b="0" i="0" u="none" strike="noStrike" kern="1200" cap="none" spc="0" normalizeH="0" baseline="0" noProof="0" dirty="0">
                <a:ln>
                  <a:noFill/>
                </a:ln>
                <a:solidFill>
                  <a:srgbClr val="002F6E"/>
                </a:solidFill>
                <a:effectLst/>
                <a:uLnTx/>
                <a:uFillTx/>
                <a:latin typeface="Calibri" panose="020F0502020204030204"/>
                <a:ea typeface="+mn-ea"/>
                <a:cs typeface="+mn-cs"/>
              </a:rPr>
              <a:t> and </a:t>
            </a:r>
            <a:r>
              <a:rPr kumimoji="0" lang="en-GB" sz="2400" b="1" i="0" u="none" strike="noStrike" kern="1200" cap="none" spc="0" normalizeH="0" baseline="0" noProof="0" dirty="0">
                <a:ln>
                  <a:noFill/>
                </a:ln>
                <a:solidFill>
                  <a:srgbClr val="002F6E"/>
                </a:solidFill>
                <a:effectLst/>
                <a:uLnTx/>
                <a:uFillTx/>
                <a:latin typeface="Calibri" panose="020F0502020204030204"/>
                <a:ea typeface="+mn-ea"/>
                <a:cs typeface="+mn-cs"/>
              </a:rPr>
              <a:t>simple</a:t>
            </a:r>
            <a:r>
              <a:rPr kumimoji="0" lang="en-GB" sz="2400" b="0" i="0" u="none" strike="noStrike" kern="1200" cap="none" spc="0" normalizeH="0" baseline="0" noProof="0" dirty="0">
                <a:ln>
                  <a:noFill/>
                </a:ln>
                <a:solidFill>
                  <a:srgbClr val="002F6E"/>
                </a:solidFill>
                <a:effectLst/>
                <a:uLnTx/>
                <a:uFillTx/>
                <a:latin typeface="Calibri" panose="020F0502020204030204"/>
                <a:ea typeface="+mn-ea"/>
                <a:cs typeface="+mn-cs"/>
              </a:rPr>
              <a:t> </a:t>
            </a:r>
            <a:r>
              <a:rPr kumimoji="0" lang="en-GB" sz="2400" b="1" i="0" u="none" strike="noStrike" kern="1200" cap="none" spc="0" normalizeH="0" baseline="0" noProof="0" dirty="0">
                <a:ln>
                  <a:noFill/>
                </a:ln>
                <a:solidFill>
                  <a:srgbClr val="002F6E"/>
                </a:solidFill>
                <a:effectLst/>
                <a:uLnTx/>
                <a:uFillTx/>
                <a:latin typeface="Calibri" panose="020F0502020204030204"/>
                <a:ea typeface="+mn-ea"/>
                <a:cs typeface="+mn-cs"/>
              </a:rPr>
              <a:t>messages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002F6E"/>
                </a:solidFill>
                <a:effectLst/>
                <a:uLnTx/>
                <a:uFillTx/>
                <a:latin typeface="Calibri" panose="020F0502020204030204"/>
                <a:ea typeface="+mn-ea"/>
                <a:cs typeface="+mn-cs"/>
              </a:rPr>
              <a:t>Use the right </a:t>
            </a:r>
            <a:r>
              <a:rPr kumimoji="0" lang="en-GB" sz="2400" b="1" i="0" u="none" strike="noStrike" kern="1200" cap="none" spc="0" normalizeH="0" baseline="0" noProof="0" dirty="0">
                <a:ln>
                  <a:noFill/>
                </a:ln>
                <a:solidFill>
                  <a:srgbClr val="002F6E"/>
                </a:solidFill>
                <a:effectLst/>
                <a:uLnTx/>
                <a:uFillTx/>
                <a:latin typeface="Calibri" panose="020F0502020204030204"/>
                <a:ea typeface="+mn-ea"/>
                <a:cs typeface="+mn-cs"/>
              </a:rPr>
              <a:t>media</a:t>
            </a:r>
            <a:r>
              <a:rPr kumimoji="0" lang="en-GB" sz="2400" b="0" i="0" u="none" strike="noStrike" kern="1200" cap="none" spc="0" normalizeH="0" baseline="0" noProof="0" dirty="0">
                <a:ln>
                  <a:noFill/>
                </a:ln>
                <a:solidFill>
                  <a:srgbClr val="002F6E"/>
                </a:solidFill>
                <a:effectLst/>
                <a:uLnTx/>
                <a:uFillTx/>
                <a:latin typeface="Calibri" panose="020F0502020204030204"/>
                <a:ea typeface="+mn-ea"/>
                <a:cs typeface="+mn-cs"/>
              </a:rPr>
              <a:t> channels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smtClean="0">
                <a:ln>
                  <a:noFill/>
                </a:ln>
                <a:solidFill>
                  <a:srgbClr val="002F6E"/>
                </a:solidFill>
                <a:effectLst/>
                <a:uLnTx/>
                <a:uFillTx/>
                <a:latin typeface="Calibri" panose="020F0502020204030204"/>
                <a:ea typeface="+mn-ea"/>
                <a:cs typeface="+mn-cs"/>
              </a:rPr>
              <a:t>Communicate </a:t>
            </a:r>
            <a:r>
              <a:rPr kumimoji="0" lang="en-GB" sz="2400" b="0" i="0" u="none" strike="noStrike" kern="1200" cap="none" spc="0" normalizeH="0" baseline="0" noProof="0" dirty="0">
                <a:ln>
                  <a:noFill/>
                </a:ln>
                <a:solidFill>
                  <a:srgbClr val="002F6E"/>
                </a:solidFill>
                <a:effectLst/>
                <a:uLnTx/>
                <a:uFillTx/>
                <a:latin typeface="Calibri" panose="020F0502020204030204"/>
                <a:ea typeface="+mn-ea"/>
                <a:cs typeface="+mn-cs"/>
              </a:rPr>
              <a:t>throughout the </a:t>
            </a:r>
            <a:r>
              <a:rPr kumimoji="0" lang="en-GB" sz="2400" b="1" i="0" u="none" strike="noStrike" kern="1200" cap="none" spc="0" normalizeH="0" baseline="0" noProof="0" dirty="0">
                <a:ln>
                  <a:noFill/>
                </a:ln>
                <a:solidFill>
                  <a:srgbClr val="002F6E"/>
                </a:solidFill>
                <a:effectLst/>
                <a:uLnTx/>
                <a:uFillTx/>
                <a:latin typeface="Calibri" panose="020F0502020204030204"/>
                <a:ea typeface="+mn-ea"/>
                <a:cs typeface="+mn-cs"/>
              </a:rPr>
              <a:t>lifetime</a:t>
            </a:r>
            <a:r>
              <a:rPr kumimoji="0" lang="en-GB" sz="2400" b="0" i="0" u="none" strike="noStrike" kern="1200" cap="none" spc="0" normalizeH="0" baseline="0" noProof="0" dirty="0">
                <a:ln>
                  <a:noFill/>
                </a:ln>
                <a:solidFill>
                  <a:srgbClr val="002F6E"/>
                </a:solidFill>
                <a:effectLst/>
                <a:uLnTx/>
                <a:uFillTx/>
                <a:latin typeface="Calibri" panose="020F0502020204030204"/>
                <a:ea typeface="+mn-ea"/>
                <a:cs typeface="+mn-cs"/>
              </a:rPr>
              <a:t> of the </a:t>
            </a:r>
            <a:r>
              <a:rPr kumimoji="0" lang="en-GB" sz="2400" b="0" i="0" u="none" strike="noStrike" kern="1200" cap="none" spc="0" normalizeH="0" baseline="0" noProof="0" dirty="0" smtClean="0">
                <a:ln>
                  <a:noFill/>
                </a:ln>
                <a:solidFill>
                  <a:srgbClr val="002F6E"/>
                </a:solidFill>
                <a:effectLst/>
                <a:uLnTx/>
                <a:uFillTx/>
                <a:latin typeface="Calibri" panose="020F0502020204030204"/>
                <a:ea typeface="+mn-ea"/>
                <a:cs typeface="+mn-cs"/>
              </a:rPr>
              <a:t>project</a:t>
            </a:r>
            <a:endParaRPr kumimoji="0" lang="en-GB" sz="24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4348" y="1791570"/>
            <a:ext cx="5217652" cy="3161897"/>
          </a:xfrm>
          <a:prstGeom prst="rect">
            <a:avLst/>
          </a:prstGeom>
        </p:spPr>
      </p:pic>
      <p:sp>
        <p:nvSpPr>
          <p:cNvPr id="12" name="Heptagon 11"/>
          <p:cNvSpPr/>
          <p:nvPr/>
        </p:nvSpPr>
        <p:spPr>
          <a:xfrm>
            <a:off x="115625" y="540000"/>
            <a:ext cx="385948" cy="356260"/>
          </a:xfrm>
          <a:prstGeom prst="heptagon">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9DD9"/>
                </a:solidFill>
                <a:effectLst/>
                <a:uLnTx/>
                <a:uFillTx/>
                <a:latin typeface="Calibri" panose="020F0502020204030204"/>
                <a:ea typeface="+mn-ea"/>
                <a:cs typeface="+mn-cs"/>
              </a:rPr>
              <a:t>1</a:t>
            </a:r>
            <a:endParaRPr kumimoji="0" lang="en-GB" sz="1800" b="0" i="0" u="none" strike="noStrike" kern="1200" cap="none" spc="0" normalizeH="0" baseline="0" noProof="0" dirty="0">
              <a:ln>
                <a:noFill/>
              </a:ln>
              <a:solidFill>
                <a:srgbClr val="009DD9"/>
              </a:solidFill>
              <a:effectLst/>
              <a:uLnTx/>
              <a:uFillTx/>
              <a:latin typeface="Calibri" panose="020F0502020204030204"/>
              <a:ea typeface="+mn-ea"/>
              <a:cs typeface="+mn-cs"/>
            </a:endParaRPr>
          </a:p>
        </p:txBody>
      </p:sp>
      <p:sp>
        <p:nvSpPr>
          <p:cNvPr id="11"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2079049" cy="235955"/>
          </a:xfrm>
        </p:spPr>
        <p:txBody>
          <a:bodyPr vert="horz"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6E"/>
                </a:solidFill>
                <a:effectLst/>
                <a:uLnTx/>
                <a:uFillTx/>
                <a:latin typeface="Calibri" panose="020F0502020204030204"/>
                <a:ea typeface="+mn-ea"/>
                <a:cs typeface="+mn-cs"/>
              </a:rPr>
              <a:t>ER2 info session - 06/07/2023</a:t>
            </a:r>
            <a:endParaRPr kumimoji="0" lang="fr-FR" sz="12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641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400" y="541031"/>
            <a:ext cx="8595202" cy="481123"/>
          </a:xfrm>
        </p:spPr>
        <p:txBody>
          <a:bodyPr vert="horz" lIns="0" tIns="0" rIns="0" bIns="0" rtlCol="0" anchor="t" anchorCtr="0">
            <a:normAutofit/>
          </a:bodyPr>
          <a:lstStyle/>
          <a:p>
            <a:r>
              <a:rPr lang="en-GB" sz="3200" b="1" dirty="0"/>
              <a:t>Display logos of funding bodies and disclaimer</a:t>
            </a:r>
          </a:p>
        </p:txBody>
      </p:sp>
      <p:sp>
        <p:nvSpPr>
          <p:cNvPr id="6" name="Slide Number Placeholder 5"/>
          <p:cNvSpPr>
            <a:spLocks noGrp="1"/>
          </p:cNvSpPr>
          <p:nvPr>
            <p:ph type="sldNum" sz="quarter" idx="12"/>
          </p:nvPr>
        </p:nvSpPr>
        <p:spPr/>
        <p:txBody>
          <a:bodyPr vert="horz" lIns="0" tIns="0" rIns="0" bIns="0" rtlCol="0" anchor="t" anchorCtr="0"/>
          <a:lstStyle/>
          <a:p>
            <a:fld id="{6B0C76E6-0B66-8944-91D4-A1BC6652E29F}" type="slidenum">
              <a:rPr lang="en-GB">
                <a:solidFill>
                  <a:srgbClr val="002F6E"/>
                </a:solidFill>
                <a:latin typeface="Calibri" panose="020F0502020204030204"/>
              </a:rPr>
              <a:pPr/>
              <a:t>32</a:t>
            </a:fld>
            <a:endParaRPr lang="en-GB" dirty="0">
              <a:solidFill>
                <a:srgbClr val="002F6E"/>
              </a:solidFill>
              <a:latin typeface="Calibri" panose="020F0502020204030204"/>
            </a:endParaRPr>
          </a:p>
        </p:txBody>
      </p:sp>
      <p:sp>
        <p:nvSpPr>
          <p:cNvPr id="7" name="Rectangle 6"/>
          <p:cNvSpPr/>
          <p:nvPr/>
        </p:nvSpPr>
        <p:spPr>
          <a:xfrm>
            <a:off x="687950" y="3674769"/>
            <a:ext cx="48847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002F6E"/>
                </a:solidFill>
                <a:effectLst/>
                <a:uLnTx/>
                <a:uFillTx/>
                <a:latin typeface="Calibri" panose="020F0502020204030204"/>
                <a:ea typeface="+mn-ea"/>
                <a:cs typeface="+mn-cs"/>
              </a:rPr>
              <a:t>The project is supported by the SESAR 3 Joint Undertaking and its founding members.</a:t>
            </a:r>
            <a:endParaRPr kumimoji="0" lang="en-GB" sz="1600" b="0" i="1" u="none" strike="noStrike" kern="1200" cap="none" spc="0" normalizeH="0" baseline="0" noProof="0" dirty="0">
              <a:ln>
                <a:noFill/>
              </a:ln>
              <a:solidFill>
                <a:srgbClr val="002F6E"/>
              </a:solidFill>
              <a:effectLst/>
              <a:uLnTx/>
              <a:uFillTx/>
              <a:latin typeface="Calibri" panose="020F0502020204030204"/>
              <a:ea typeface="+mn-ea"/>
              <a:cs typeface="+mn-cs"/>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987" y="2108181"/>
            <a:ext cx="4373197" cy="9174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39" y="2172595"/>
            <a:ext cx="1873143" cy="862454"/>
          </a:xfrm>
          <a:prstGeom prst="rect">
            <a:avLst/>
          </a:prstGeom>
        </p:spPr>
      </p:pic>
      <p:sp>
        <p:nvSpPr>
          <p:cNvPr id="11" name="Rectangle 10"/>
          <p:cNvSpPr/>
          <p:nvPr/>
        </p:nvSpPr>
        <p:spPr>
          <a:xfrm>
            <a:off x="687950" y="1054136"/>
            <a:ext cx="925681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2F6E"/>
                </a:solidFill>
                <a:effectLst/>
                <a:uLnTx/>
                <a:uFillTx/>
                <a:latin typeface="Calibri" panose="020F0502020204030204"/>
                <a:ea typeface="+mn-ea"/>
                <a:cs typeface="+mn-cs"/>
              </a:rPr>
              <a:t>Article 17.2/3 and Annex 5</a:t>
            </a:r>
          </a:p>
        </p:txBody>
      </p:sp>
      <p:sp>
        <p:nvSpPr>
          <p:cNvPr id="12" name="Heptagon 11"/>
          <p:cNvSpPr/>
          <p:nvPr/>
        </p:nvSpPr>
        <p:spPr>
          <a:xfrm>
            <a:off x="154545" y="362901"/>
            <a:ext cx="385948" cy="356260"/>
          </a:xfrm>
          <a:prstGeom prst="heptagon">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9DD9"/>
                </a:solidFill>
                <a:effectLst/>
                <a:uLnTx/>
                <a:uFillTx/>
                <a:latin typeface="Calibri" panose="020F0502020204030204"/>
                <a:ea typeface="+mn-ea"/>
                <a:cs typeface="+mn-cs"/>
              </a:rPr>
              <a:t>2</a:t>
            </a:r>
            <a:endParaRPr kumimoji="0" lang="en-GB" sz="1800" b="0" i="0" u="none" strike="noStrike" kern="1200" cap="none" spc="0" normalizeH="0" baseline="0" noProof="0" dirty="0">
              <a:ln>
                <a:noFill/>
              </a:ln>
              <a:solidFill>
                <a:srgbClr val="009DD9"/>
              </a:solidFill>
              <a:effectLst/>
              <a:uLnTx/>
              <a:uFillTx/>
              <a:latin typeface="Calibri" panose="020F0502020204030204"/>
              <a:ea typeface="+mn-ea"/>
              <a:cs typeface="+mn-cs"/>
            </a:endParaRPr>
          </a:p>
        </p:txBody>
      </p:sp>
      <p:sp>
        <p:nvSpPr>
          <p:cNvPr id="14" name="Rectangle 13"/>
          <p:cNvSpPr/>
          <p:nvPr/>
        </p:nvSpPr>
        <p:spPr>
          <a:xfrm>
            <a:off x="6624452" y="4358427"/>
            <a:ext cx="5692239"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2F6E"/>
                </a:solidFill>
                <a:effectLst/>
                <a:uLnTx/>
                <a:uFillTx/>
                <a:latin typeface="Calibri" panose="020F0502020204030204"/>
                <a:ea typeface="+mn-ea"/>
                <a:cs typeface="+mn-cs"/>
              </a:rPr>
              <a:t>To be used for</a:t>
            </a:r>
            <a:r>
              <a:rPr kumimoji="0" lang="en-US" sz="1800" b="0" i="0" u="none" strike="noStrike" kern="1200" cap="none" spc="0" normalizeH="0" baseline="0" noProof="0" dirty="0" smtClean="0">
                <a:ln>
                  <a:noFill/>
                </a:ln>
                <a:solidFill>
                  <a:srgbClr val="002F6E"/>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2F6E"/>
                </a:solidFill>
                <a:effectLst/>
                <a:uLnTx/>
                <a:uFillTx/>
                <a:latin typeface="Calibri" panose="020F0502020204030204"/>
                <a:ea typeface="+mn-ea"/>
                <a:cs typeface="+mn-cs"/>
              </a:rPr>
              <a:t>Activities media </a:t>
            </a:r>
            <a:r>
              <a:rPr kumimoji="0" lang="en-US" sz="1800" b="0" i="0" u="none" strike="noStrike" kern="1200" cap="none" spc="0" normalizeH="0" baseline="0" noProof="0" dirty="0">
                <a:ln>
                  <a:noFill/>
                </a:ln>
                <a:solidFill>
                  <a:srgbClr val="002F6E"/>
                </a:solidFill>
                <a:effectLst/>
                <a:uLnTx/>
                <a:uFillTx/>
                <a:latin typeface="Calibri" panose="020F0502020204030204"/>
                <a:ea typeface="+mn-ea"/>
                <a:cs typeface="+mn-cs"/>
              </a:rPr>
              <a:t>relations, conferences, </a:t>
            </a:r>
            <a:r>
              <a:rPr kumimoji="0" lang="en-US" sz="1800" b="0" i="0" u="none" strike="noStrike" kern="1200" cap="none" spc="0" normalizeH="0" baseline="0" noProof="0" dirty="0" smtClean="0">
                <a:ln>
                  <a:noFill/>
                </a:ln>
                <a:solidFill>
                  <a:srgbClr val="002F6E"/>
                </a:solidFill>
                <a:effectLst/>
                <a:uLnTx/>
                <a:uFillTx/>
                <a:latin typeface="Calibri" panose="020F0502020204030204"/>
                <a:ea typeface="+mn-ea"/>
                <a:cs typeface="+mn-cs"/>
              </a:rPr>
              <a:t>seminars, </a:t>
            </a:r>
            <a:r>
              <a:rPr kumimoji="0" lang="en-US" sz="1800" b="0" i="0" u="none" strike="noStrike" kern="1200" cap="none" spc="0" normalizeH="0" baseline="0" noProof="0" dirty="0" err="1" smtClean="0">
                <a:ln>
                  <a:noFill/>
                </a:ln>
                <a:solidFill>
                  <a:srgbClr val="002F6E"/>
                </a:solidFill>
                <a:effectLst/>
                <a:uLnTx/>
                <a:uFillTx/>
                <a:latin typeface="Calibri" panose="020F0502020204030204"/>
                <a:ea typeface="+mn-ea"/>
                <a:cs typeface="+mn-cs"/>
              </a:rPr>
              <a:t>etc</a:t>
            </a:r>
            <a:r>
              <a:rPr kumimoji="0" lang="en-US" sz="1800" b="0" i="0" u="none" strike="noStrike" kern="1200" cap="none" spc="0" normalizeH="0" baseline="0" noProof="0" dirty="0" smtClean="0">
                <a:ln>
                  <a:noFill/>
                </a:ln>
                <a:solidFill>
                  <a:srgbClr val="002F6E"/>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2F6E"/>
                </a:solidFill>
                <a:effectLst/>
                <a:uLnTx/>
                <a:uFillTx/>
                <a:latin typeface="Calibri" panose="020F0502020204030204"/>
                <a:ea typeface="+mn-ea"/>
                <a:cs typeface="+mn-cs"/>
              </a:rPr>
              <a:t>All material</a:t>
            </a:r>
            <a:r>
              <a:rPr kumimoji="0" lang="en-US" sz="1800" b="0" i="0" u="none" strike="noStrike" kern="1200" cap="none" spc="0" normalizeH="0" baseline="0" noProof="0" dirty="0">
                <a:ln>
                  <a:noFill/>
                </a:ln>
                <a:solidFill>
                  <a:srgbClr val="002F6E"/>
                </a:solidFill>
                <a:effectLst/>
                <a:uLnTx/>
                <a:uFillTx/>
                <a:latin typeface="Calibri" panose="020F0502020204030204"/>
                <a:ea typeface="+mn-ea"/>
                <a:cs typeface="+mn-cs"/>
              </a:rPr>
              <a:t>: website, publications, posters, presentations, </a:t>
            </a:r>
            <a:r>
              <a:rPr kumimoji="0" lang="en-US" sz="1800" b="0" i="0" u="none" strike="noStrike" kern="1200" cap="none" spc="0" normalizeH="0" baseline="0" noProof="0" dirty="0" smtClean="0">
                <a:ln>
                  <a:noFill/>
                </a:ln>
                <a:solidFill>
                  <a:srgbClr val="002F6E"/>
                </a:solidFill>
                <a:effectLst/>
                <a:uLnTx/>
                <a:uFillTx/>
                <a:latin typeface="Calibri" panose="020F0502020204030204"/>
                <a:ea typeface="+mn-ea"/>
                <a:cs typeface="+mn-cs"/>
              </a:rPr>
              <a:t>roll-ups, etc.</a:t>
            </a:r>
            <a:endParaRPr kumimoji="0" lang="en-US" sz="1800" b="0" i="0" u="none" strike="noStrike" kern="1200" cap="none" spc="0" normalizeH="0" baseline="0" noProof="0" dirty="0">
              <a:ln>
                <a:noFill/>
              </a:ln>
              <a:solidFill>
                <a:srgbClr val="002F6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2F6E"/>
                </a:solidFill>
                <a:effectLst/>
                <a:uLnTx/>
                <a:uFillTx/>
                <a:latin typeface="Calibri" panose="020F0502020204030204"/>
                <a:ea typeface="+mn-ea"/>
                <a:cs typeface="+mn-cs"/>
              </a:rPr>
              <a:t>All </a:t>
            </a:r>
            <a:r>
              <a:rPr kumimoji="0" lang="en-US" sz="1800" b="0" i="0" u="none" strike="noStrike" kern="1200" cap="none" spc="0" normalizeH="0" baseline="0" noProof="0" dirty="0">
                <a:ln>
                  <a:noFill/>
                </a:ln>
                <a:solidFill>
                  <a:srgbClr val="002F6E"/>
                </a:solidFill>
                <a:effectLst/>
                <a:uLnTx/>
                <a:uFillTx/>
                <a:latin typeface="Calibri" panose="020F0502020204030204"/>
                <a:ea typeface="+mn-ea"/>
                <a:cs typeface="+mn-cs"/>
              </a:rPr>
              <a:t>formats: paper, </a:t>
            </a:r>
            <a:r>
              <a:rPr kumimoji="0" lang="en-US" sz="1800" b="0" i="0" u="none" strike="noStrike" kern="1200" cap="none" spc="0" normalizeH="0" baseline="0" noProof="0" dirty="0" smtClean="0">
                <a:ln>
                  <a:noFill/>
                </a:ln>
                <a:solidFill>
                  <a:srgbClr val="002F6E"/>
                </a:solidFill>
                <a:effectLst/>
                <a:uLnTx/>
                <a:uFillTx/>
                <a:latin typeface="Calibri" panose="020F0502020204030204"/>
                <a:ea typeface="+mn-ea"/>
                <a:cs typeface="+mn-cs"/>
              </a:rPr>
              <a:t>digital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2F6E"/>
                </a:solidFill>
                <a:effectLst/>
                <a:uLnTx/>
                <a:uFillTx/>
                <a:latin typeface="Calibri" panose="020F0502020204030204"/>
                <a:ea typeface="+mn-ea"/>
                <a:cs typeface="+mn-cs"/>
              </a:rPr>
              <a:t>Infrastructure</a:t>
            </a:r>
            <a:r>
              <a:rPr kumimoji="0" lang="en-US" sz="1800" b="0" i="0" u="none" strike="noStrike" kern="1200" cap="none" spc="0" normalizeH="0" baseline="0" noProof="0" dirty="0">
                <a:ln>
                  <a:noFill/>
                </a:ln>
                <a:solidFill>
                  <a:srgbClr val="002F6E"/>
                </a:solidFill>
                <a:effectLst/>
                <a:uLnTx/>
                <a:uFillTx/>
                <a:latin typeface="Calibri" panose="020F0502020204030204"/>
                <a:ea typeface="+mn-ea"/>
                <a:cs typeface="+mn-cs"/>
              </a:rPr>
              <a:t>, equipment, vehicles, supplies or major results funded by the grant</a:t>
            </a:r>
            <a:endParaRPr kumimoji="0" lang="en-GB" sz="18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sp>
        <p:nvSpPr>
          <p:cNvPr id="15" name="Rectangle 14"/>
          <p:cNvSpPr/>
          <p:nvPr/>
        </p:nvSpPr>
        <p:spPr>
          <a:xfrm>
            <a:off x="687950" y="3383698"/>
            <a:ext cx="197015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F6E"/>
                </a:solidFill>
                <a:effectLst/>
                <a:uLnTx/>
                <a:uFillTx/>
                <a:latin typeface="Calibri" panose="020F0502020204030204"/>
                <a:ea typeface="+mn-ea"/>
                <a:cs typeface="+mn-cs"/>
              </a:rPr>
              <a:t>Acknowledgement</a:t>
            </a:r>
            <a:endParaRPr kumimoji="0" lang="en-GB" sz="1800" b="1"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sp>
        <p:nvSpPr>
          <p:cNvPr id="16" name="Rectangle 15"/>
          <p:cNvSpPr/>
          <p:nvPr/>
        </p:nvSpPr>
        <p:spPr>
          <a:xfrm>
            <a:off x="687950" y="1843936"/>
            <a:ext cx="72744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F6E"/>
                </a:solidFill>
                <a:effectLst/>
                <a:uLnTx/>
                <a:uFillTx/>
                <a:latin typeface="Calibri" panose="020F0502020204030204"/>
                <a:ea typeface="+mn-ea"/>
                <a:cs typeface="+mn-cs"/>
              </a:rPr>
              <a:t>Logos</a:t>
            </a:r>
            <a:endParaRPr kumimoji="0" lang="en-GB" sz="1800" b="1"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sp>
        <p:nvSpPr>
          <p:cNvPr id="17" name="Rectangle 16"/>
          <p:cNvSpPr/>
          <p:nvPr/>
        </p:nvSpPr>
        <p:spPr>
          <a:xfrm>
            <a:off x="687949" y="4463470"/>
            <a:ext cx="118494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F6E"/>
                </a:solidFill>
                <a:effectLst/>
                <a:uLnTx/>
                <a:uFillTx/>
                <a:latin typeface="Calibri" panose="020F0502020204030204"/>
                <a:ea typeface="+mn-ea"/>
                <a:cs typeface="+mn-cs"/>
              </a:rPr>
              <a:t>Disclaimer</a:t>
            </a:r>
            <a:endParaRPr kumimoji="0" lang="en-GB" sz="1800" b="1"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sp>
        <p:nvSpPr>
          <p:cNvPr id="18" name="Rectangle 17"/>
          <p:cNvSpPr/>
          <p:nvPr/>
        </p:nvSpPr>
        <p:spPr>
          <a:xfrm>
            <a:off x="687949" y="4826289"/>
            <a:ext cx="5160648" cy="13542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F6E"/>
                </a:solidFill>
                <a:effectLst/>
                <a:uLnTx/>
                <a:uFillTx/>
                <a:latin typeface="Calibri" panose="020F0502020204030204"/>
                <a:ea typeface="+mn-ea"/>
                <a:cs typeface="+mn-cs"/>
              </a:rPr>
              <a:t>‘</a:t>
            </a:r>
            <a:r>
              <a:rPr kumimoji="0" lang="en-GB" sz="1600" b="0" i="1" u="none" strike="noStrike" kern="1200" cap="none" spc="0" normalizeH="0" baseline="0" noProof="0" dirty="0">
                <a:ln>
                  <a:noFill/>
                </a:ln>
                <a:solidFill>
                  <a:srgbClr val="002F6E"/>
                </a:solidFill>
                <a:effectLst/>
                <a:uLnTx/>
                <a:uFillTx/>
                <a:latin typeface="Calibri" panose="020F0502020204030204"/>
                <a:ea typeface="+mn-ea"/>
                <a:cs typeface="+mn-cs"/>
              </a:rPr>
              <a:t>Funded by the European Union. Views and opinions expressed are however those of the author(s) only and do not necessarily reflect those of the European Union or </a:t>
            </a:r>
            <a:r>
              <a:rPr kumimoji="0" lang="en-GB" sz="1600" b="0" i="1" u="none" strike="noStrike" kern="1200" cap="none" spc="0" normalizeH="0" baseline="0" noProof="0" dirty="0" smtClean="0">
                <a:ln>
                  <a:noFill/>
                </a:ln>
                <a:solidFill>
                  <a:srgbClr val="002F6E"/>
                </a:solidFill>
                <a:effectLst/>
                <a:uLnTx/>
                <a:uFillTx/>
                <a:latin typeface="Calibri" panose="020F0502020204030204"/>
                <a:ea typeface="+mn-ea"/>
                <a:cs typeface="+mn-cs"/>
              </a:rPr>
              <a:t>SESAR 3 </a:t>
            </a:r>
            <a:r>
              <a:rPr kumimoji="0" lang="en-GB" sz="1600" b="0" i="1" u="none" strike="noStrike" kern="1200" cap="none" spc="0" normalizeH="0" baseline="0" noProof="0" dirty="0">
                <a:ln>
                  <a:noFill/>
                </a:ln>
                <a:solidFill>
                  <a:srgbClr val="002F6E"/>
                </a:solidFill>
                <a:effectLst/>
                <a:uLnTx/>
                <a:uFillTx/>
                <a:latin typeface="Calibri" panose="020F0502020204030204"/>
                <a:ea typeface="+mn-ea"/>
                <a:cs typeface="+mn-cs"/>
              </a:rPr>
              <a:t>JU. Neither the European Union nor the </a:t>
            </a:r>
            <a:r>
              <a:rPr kumimoji="0" lang="en-GB" sz="1600" b="0" i="1" u="none" strike="noStrike" kern="1200" cap="none" spc="0" normalizeH="0" baseline="0" noProof="0" dirty="0" smtClean="0">
                <a:ln>
                  <a:noFill/>
                </a:ln>
                <a:solidFill>
                  <a:srgbClr val="002F6E"/>
                </a:solidFill>
                <a:effectLst/>
                <a:uLnTx/>
                <a:uFillTx/>
                <a:latin typeface="Calibri" panose="020F0502020204030204"/>
                <a:ea typeface="+mn-ea"/>
                <a:cs typeface="+mn-cs"/>
              </a:rPr>
              <a:t>SESAR 3 JU can </a:t>
            </a:r>
            <a:r>
              <a:rPr kumimoji="0" lang="en-GB" sz="1600" b="0" i="1" u="none" strike="noStrike" kern="1200" cap="none" spc="0" normalizeH="0" baseline="0" noProof="0" dirty="0">
                <a:ln>
                  <a:noFill/>
                </a:ln>
                <a:solidFill>
                  <a:srgbClr val="002F6E"/>
                </a:solidFill>
                <a:effectLst/>
                <a:uLnTx/>
                <a:uFillTx/>
                <a:latin typeface="Calibri" panose="020F0502020204030204"/>
                <a:ea typeface="+mn-ea"/>
                <a:cs typeface="+mn-cs"/>
              </a:rPr>
              <a:t>be held responsible for them.’</a:t>
            </a:r>
          </a:p>
        </p:txBody>
      </p:sp>
      <p:sp>
        <p:nvSpPr>
          <p:cNvPr id="19" name="Right Arrow 18"/>
          <p:cNvSpPr/>
          <p:nvPr/>
        </p:nvSpPr>
        <p:spPr>
          <a:xfrm rot="5400000">
            <a:off x="5988779" y="4631693"/>
            <a:ext cx="894586" cy="5581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9DD9"/>
              </a:solidFill>
              <a:effectLst/>
              <a:uLnTx/>
              <a:uFillTx/>
              <a:latin typeface="Calibri" panose="020F0502020204030204"/>
              <a:ea typeface="+mn-ea"/>
              <a:cs typeface="+mn-cs"/>
            </a:endParaRPr>
          </a:p>
        </p:txBody>
      </p:sp>
      <p:sp>
        <p:nvSpPr>
          <p:cNvPr id="21" name="Heptagon 20"/>
          <p:cNvSpPr/>
          <p:nvPr/>
        </p:nvSpPr>
        <p:spPr>
          <a:xfrm>
            <a:off x="154545" y="780190"/>
            <a:ext cx="385948" cy="356260"/>
          </a:xfrm>
          <a:prstGeom prst="heptagon">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9DD9"/>
                </a:solidFill>
                <a:effectLst/>
                <a:uLnTx/>
                <a:uFillTx/>
                <a:latin typeface="Calibri" panose="020F0502020204030204"/>
                <a:ea typeface="+mn-ea"/>
                <a:cs typeface="+mn-cs"/>
              </a:rPr>
              <a:t>3</a:t>
            </a:r>
            <a:endParaRPr kumimoji="0" lang="en-GB" sz="1800" b="0" i="0" u="none" strike="noStrike" kern="1200" cap="none" spc="0" normalizeH="0" baseline="0" noProof="0" dirty="0">
              <a:ln>
                <a:noFill/>
              </a:ln>
              <a:solidFill>
                <a:srgbClr val="009DD9"/>
              </a:solidFill>
              <a:effectLst/>
              <a:uLnTx/>
              <a:uFillTx/>
              <a:latin typeface="Calibri" panose="020F0502020204030204"/>
              <a:ea typeface="+mn-ea"/>
              <a:cs typeface="+mn-cs"/>
            </a:endParaRPr>
          </a:p>
        </p:txBody>
      </p:sp>
      <p:sp>
        <p:nvSpPr>
          <p:cNvPr id="20"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2079049" cy="235955"/>
          </a:xfrm>
        </p:spPr>
        <p:txBody>
          <a:bodyPr vert="horz"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6E"/>
                </a:solidFill>
                <a:effectLst/>
                <a:uLnTx/>
                <a:uFillTx/>
                <a:latin typeface="Calibri" panose="020F0502020204030204"/>
                <a:ea typeface="+mn-ea"/>
                <a:cs typeface="+mn-cs"/>
              </a:rPr>
              <a:t>ER2 info session - 06/07/2023</a:t>
            </a:r>
            <a:endParaRPr kumimoji="0" lang="fr-FR" sz="12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2634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400" y="540000"/>
            <a:ext cx="7828537" cy="317354"/>
          </a:xfrm>
        </p:spPr>
        <p:txBody>
          <a:bodyPr vert="horz" lIns="0" tIns="0" rIns="0" bIns="0" rtlCol="0" anchor="t" anchorCtr="0">
            <a:normAutofit fontScale="90000"/>
          </a:bodyPr>
          <a:lstStyle/>
          <a:p>
            <a:r>
              <a:rPr lang="en-GB" b="1" dirty="0"/>
              <a:t>Additional SESAR 3 JU branding components</a:t>
            </a:r>
          </a:p>
        </p:txBody>
      </p:sp>
      <p:sp>
        <p:nvSpPr>
          <p:cNvPr id="5" name="Slide Number Placeholder 4"/>
          <p:cNvSpPr>
            <a:spLocks noGrp="1"/>
          </p:cNvSpPr>
          <p:nvPr>
            <p:ph type="sldNum" sz="quarter" idx="10"/>
          </p:nvPr>
        </p:nvSpPr>
        <p:spPr>
          <a:xfrm>
            <a:off x="8894064" y="6389752"/>
            <a:ext cx="2743200" cy="235955"/>
          </a:xfrm>
        </p:spPr>
        <p:txBody>
          <a:bodyPr vert="horz" lIns="0" tIns="0" rIns="0" bIns="0" rtlCol="0" anchor="t" anchorCtr="0"/>
          <a:lstStyle/>
          <a:p>
            <a:pPr algn="r"/>
            <a:fld id="{6B0C76E6-0B66-8944-91D4-A1BC6652E29F}" type="slidenum">
              <a:rPr lang="en-GB">
                <a:solidFill>
                  <a:srgbClr val="002F6E"/>
                </a:solidFill>
                <a:latin typeface="Calibri" panose="020F0502020204030204"/>
              </a:rPr>
              <a:pPr algn="r"/>
              <a:t>33</a:t>
            </a:fld>
            <a:endParaRPr lang="en-GB">
              <a:solidFill>
                <a:srgbClr val="002F6E"/>
              </a:solidFill>
              <a:latin typeface="Calibri" panose="020F0502020204030204"/>
            </a:endParaRPr>
          </a:p>
        </p:txBody>
      </p:sp>
      <p:sp>
        <p:nvSpPr>
          <p:cNvPr id="9" name="TextBox 8"/>
          <p:cNvSpPr txBox="1"/>
          <p:nvPr/>
        </p:nvSpPr>
        <p:spPr>
          <a:xfrm>
            <a:off x="364278" y="1586188"/>
            <a:ext cx="5794246"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F6E"/>
                </a:solidFill>
                <a:effectLst/>
                <a:uLnTx/>
                <a:uFillTx/>
                <a:latin typeface="Calibri" panose="020F0502020204030204"/>
                <a:ea typeface="+mn-ea"/>
                <a:cs typeface="+mn-cs"/>
              </a:rPr>
              <a:t>Streamlined visual identity for projects: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02F6E"/>
                </a:solidFill>
                <a:effectLst/>
                <a:uLnTx/>
                <a:uFillTx/>
                <a:latin typeface="Calibri" panose="020F0502020204030204"/>
                <a:ea typeface="+mn-ea"/>
                <a:cs typeface="+mn-cs"/>
              </a:rPr>
              <a:t>Project logo style per programme strand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02F6E"/>
                </a:solidFill>
                <a:effectLst/>
                <a:uLnTx/>
                <a:uFillTx/>
                <a:latin typeface="Calibri" panose="020F0502020204030204"/>
                <a:ea typeface="+mn-ea"/>
                <a:cs typeface="+mn-cs"/>
              </a:rPr>
              <a:t>Association with SESAR 3 JU logo, EU emblem and grant agreement text.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02F6E"/>
                </a:solidFill>
                <a:effectLst/>
                <a:uLnTx/>
                <a:uFillTx/>
                <a:latin typeface="Calibri" panose="020F0502020204030204"/>
                <a:ea typeface="+mn-ea"/>
                <a:cs typeface="+mn-cs"/>
              </a:rPr>
              <a:t>To be used in all communications material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F6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F6E"/>
                </a:solidFill>
                <a:effectLst/>
                <a:uLnTx/>
                <a:uFillTx/>
                <a:latin typeface="Calibri" panose="020F0502020204030204"/>
                <a:ea typeface="+mn-ea"/>
                <a:cs typeface="+mn-cs"/>
              </a:rPr>
              <a:t>SESAR 3 JU will provide logo templates to all projects once established.</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962" y="5051396"/>
            <a:ext cx="3019604" cy="633498"/>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4566" y="4919877"/>
            <a:ext cx="1765737" cy="81300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87" y="1049078"/>
            <a:ext cx="5118363" cy="3740342"/>
          </a:xfrm>
          <a:prstGeom prst="rect">
            <a:avLst/>
          </a:prstGeom>
        </p:spPr>
      </p:pic>
      <p:sp>
        <p:nvSpPr>
          <p:cNvPr id="8" name="Heptagon 7"/>
          <p:cNvSpPr/>
          <p:nvPr/>
        </p:nvSpPr>
        <p:spPr>
          <a:xfrm>
            <a:off x="104849" y="345919"/>
            <a:ext cx="385948" cy="356260"/>
          </a:xfrm>
          <a:prstGeom prst="heptagon">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9DD9"/>
                </a:solidFill>
                <a:effectLst/>
                <a:uLnTx/>
                <a:uFillTx/>
                <a:latin typeface="Calibri" panose="020F0502020204030204"/>
                <a:ea typeface="+mn-ea"/>
                <a:cs typeface="+mn-cs"/>
              </a:rPr>
              <a:t>2</a:t>
            </a:r>
            <a:endParaRPr kumimoji="0" lang="en-GB" sz="1800" b="0" i="0" u="none" strike="noStrike" kern="1200" cap="none" spc="0" normalizeH="0" baseline="0" noProof="0" dirty="0">
              <a:ln>
                <a:noFill/>
              </a:ln>
              <a:solidFill>
                <a:srgbClr val="009DD9"/>
              </a:solidFill>
              <a:effectLst/>
              <a:uLnTx/>
              <a:uFillTx/>
              <a:latin typeface="Calibri" panose="020F0502020204030204"/>
              <a:ea typeface="+mn-ea"/>
              <a:cs typeface="+mn-cs"/>
            </a:endParaRPr>
          </a:p>
        </p:txBody>
      </p:sp>
      <p:sp>
        <p:nvSpPr>
          <p:cNvPr id="11" name="Heptagon 10"/>
          <p:cNvSpPr/>
          <p:nvPr/>
        </p:nvSpPr>
        <p:spPr>
          <a:xfrm>
            <a:off x="104849" y="763208"/>
            <a:ext cx="385948" cy="356260"/>
          </a:xfrm>
          <a:prstGeom prst="heptagon">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9DD9"/>
                </a:solidFill>
                <a:effectLst/>
                <a:uLnTx/>
                <a:uFillTx/>
                <a:latin typeface="Calibri" panose="020F0502020204030204"/>
                <a:ea typeface="+mn-ea"/>
                <a:cs typeface="+mn-cs"/>
              </a:rPr>
              <a:t>3</a:t>
            </a:r>
            <a:endParaRPr kumimoji="0" lang="en-GB" sz="1800" b="0" i="0" u="none" strike="noStrike" kern="1200" cap="none" spc="0" normalizeH="0" baseline="0" noProof="0" dirty="0">
              <a:ln>
                <a:noFill/>
              </a:ln>
              <a:solidFill>
                <a:srgbClr val="009DD9"/>
              </a:solidFill>
              <a:effectLst/>
              <a:uLnTx/>
              <a:uFillTx/>
              <a:latin typeface="Calibri" panose="020F0502020204030204"/>
              <a:ea typeface="+mn-ea"/>
              <a:cs typeface="+mn-cs"/>
            </a:endParaRPr>
          </a:p>
        </p:txBody>
      </p:sp>
      <p:sp>
        <p:nvSpPr>
          <p:cNvPr id="12"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2079049" cy="235955"/>
          </a:xfrm>
        </p:spPr>
        <p:txBody>
          <a:bodyPr vert="horz"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6E"/>
                </a:solidFill>
                <a:effectLst/>
                <a:uLnTx/>
                <a:uFillTx/>
                <a:latin typeface="Calibri" panose="020F0502020204030204"/>
                <a:ea typeface="+mn-ea"/>
                <a:cs typeface="+mn-cs"/>
              </a:rPr>
              <a:t>ER2 info session - 06/07/2023</a:t>
            </a:r>
            <a:endParaRPr kumimoji="0" lang="fr-FR" sz="12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451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400" y="540000"/>
            <a:ext cx="8939586" cy="790942"/>
          </a:xfrm>
        </p:spPr>
        <p:txBody>
          <a:bodyPr vert="horz" lIns="0" tIns="0" rIns="0" bIns="0" rtlCol="0" anchor="t" anchorCtr="0">
            <a:normAutofit fontScale="90000"/>
          </a:bodyPr>
          <a:lstStyle/>
          <a:p>
            <a:r>
              <a:rPr lang="en-GB" b="1" dirty="0"/>
              <a:t>Coordinate all planned activities between consortia members and with the SESAR 3 JU</a:t>
            </a:r>
          </a:p>
        </p:txBody>
      </p:sp>
      <p:sp>
        <p:nvSpPr>
          <p:cNvPr id="3" name="Content Placeholder 2"/>
          <p:cNvSpPr>
            <a:spLocks noGrp="1"/>
          </p:cNvSpPr>
          <p:nvPr>
            <p:ph idx="1"/>
          </p:nvPr>
        </p:nvSpPr>
        <p:spPr>
          <a:xfrm>
            <a:off x="554736" y="1484923"/>
            <a:ext cx="6745856" cy="4751754"/>
          </a:xfrm>
        </p:spPr>
        <p:txBody>
          <a:bodyPr>
            <a:normAutofit fontScale="85000" lnSpcReduction="10000"/>
          </a:bodyPr>
          <a:lstStyle/>
          <a:p>
            <a:pPr lvl="0"/>
            <a:r>
              <a:rPr lang="en-GB" dirty="0" smtClean="0"/>
              <a:t>Ensures </a:t>
            </a:r>
            <a:r>
              <a:rPr lang="en-GB" dirty="0"/>
              <a:t>that project communications and outreach milestones are </a:t>
            </a:r>
            <a:r>
              <a:rPr lang="en-GB" b="1" dirty="0"/>
              <a:t>integrated</a:t>
            </a:r>
            <a:r>
              <a:rPr lang="en-GB" dirty="0"/>
              <a:t> into broader SESAR 3 JU communications scheduling and </a:t>
            </a:r>
            <a:r>
              <a:rPr lang="en-GB" dirty="0" smtClean="0"/>
              <a:t>planning</a:t>
            </a:r>
            <a:endParaRPr lang="en-GB" dirty="0"/>
          </a:p>
          <a:p>
            <a:pPr lvl="0"/>
            <a:r>
              <a:rPr lang="en-GB" dirty="0"/>
              <a:t>Enables a </a:t>
            </a:r>
            <a:r>
              <a:rPr lang="en-GB" b="1" dirty="0"/>
              <a:t>consistency</a:t>
            </a:r>
            <a:r>
              <a:rPr lang="en-GB" dirty="0"/>
              <a:t> check of project strategies, key messages, targeted audiences and communications material and an alignment with the SESAR 3 JU’s core </a:t>
            </a:r>
            <a:r>
              <a:rPr lang="en-GB" dirty="0" smtClean="0"/>
              <a:t>objectives</a:t>
            </a:r>
            <a:endParaRPr lang="en-GB" dirty="0"/>
          </a:p>
          <a:p>
            <a:pPr lvl="0"/>
            <a:r>
              <a:rPr lang="en-GB" dirty="0"/>
              <a:t>Provides communications </a:t>
            </a:r>
            <a:r>
              <a:rPr lang="en-GB" b="1" dirty="0"/>
              <a:t>support</a:t>
            </a:r>
            <a:r>
              <a:rPr lang="en-GB" dirty="0"/>
              <a:t> of the SESAR 3 JU in promoting project events and </a:t>
            </a:r>
            <a:r>
              <a:rPr lang="en-GB" dirty="0" smtClean="0"/>
              <a:t>conferences</a:t>
            </a:r>
            <a:endParaRPr lang="en-GB" dirty="0"/>
          </a:p>
          <a:p>
            <a:pPr lvl="0"/>
            <a:r>
              <a:rPr lang="en-GB" b="1" dirty="0"/>
              <a:t>Maximises outreach </a:t>
            </a:r>
            <a:r>
              <a:rPr lang="en-GB" dirty="0"/>
              <a:t>by using SESAR 3 JU communications channels and cooperative arrangements to further cascade relevant </a:t>
            </a:r>
            <a:r>
              <a:rPr lang="en-GB" dirty="0" smtClean="0"/>
              <a:t>content</a:t>
            </a:r>
            <a:endParaRPr lang="en-GB" dirty="0"/>
          </a:p>
        </p:txBody>
      </p:sp>
      <p:sp>
        <p:nvSpPr>
          <p:cNvPr id="9" name="Heptagon 8"/>
          <p:cNvSpPr/>
          <p:nvPr/>
        </p:nvSpPr>
        <p:spPr>
          <a:xfrm>
            <a:off x="79387" y="757341"/>
            <a:ext cx="385948" cy="356260"/>
          </a:xfrm>
          <a:prstGeom prst="heptagon">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9DD9"/>
                </a:solidFill>
                <a:effectLst/>
                <a:uLnTx/>
                <a:uFillTx/>
                <a:latin typeface="Calibri" panose="020F0502020204030204"/>
                <a:ea typeface="+mn-ea"/>
                <a:cs typeface="+mn-cs"/>
              </a:rPr>
              <a:t>4</a:t>
            </a:r>
            <a:endParaRPr kumimoji="0" lang="en-GB" sz="1800" b="0" i="0" u="none" strike="noStrike" kern="1200" cap="none" spc="0" normalizeH="0" baseline="0" noProof="0" dirty="0">
              <a:ln>
                <a:noFill/>
              </a:ln>
              <a:solidFill>
                <a:srgbClr val="009DD9"/>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599452" y="1658447"/>
            <a:ext cx="4592548" cy="3595955"/>
          </a:xfrm>
          <a:prstGeom prst="rect">
            <a:avLst/>
          </a:prstGeom>
        </p:spPr>
      </p:pic>
      <p:sp>
        <p:nvSpPr>
          <p:cNvPr id="6" name="Slide Number Placeholder 5"/>
          <p:cNvSpPr>
            <a:spLocks noGrp="1"/>
          </p:cNvSpPr>
          <p:nvPr>
            <p:ph type="sldNum" sz="quarter" idx="12"/>
          </p:nvPr>
        </p:nvSpPr>
        <p:spPr/>
        <p:txBody>
          <a:bodyPr vert="horz" lIns="0" tIns="0" rIns="0" bIns="0" rtlCol="0" anchor="t" anchorCtr="0"/>
          <a:lstStyle/>
          <a:p>
            <a:fld id="{6B0C76E6-0B66-8944-91D4-A1BC6652E29F}" type="slidenum">
              <a:rPr lang="en-GB">
                <a:solidFill>
                  <a:srgbClr val="002F6E"/>
                </a:solidFill>
                <a:latin typeface="Calibri" panose="020F0502020204030204"/>
              </a:rPr>
              <a:pPr/>
              <a:t>34</a:t>
            </a:fld>
            <a:endParaRPr lang="en-GB" dirty="0">
              <a:solidFill>
                <a:srgbClr val="002F6E"/>
              </a:solidFill>
              <a:latin typeface="Calibri" panose="020F0502020204030204"/>
            </a:endParaRPr>
          </a:p>
        </p:txBody>
      </p:sp>
      <p:sp>
        <p:nvSpPr>
          <p:cNvPr id="10"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2079049" cy="235955"/>
          </a:xfrm>
        </p:spPr>
        <p:txBody>
          <a:bodyPr vert="horz"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6E"/>
                </a:solidFill>
                <a:effectLst/>
                <a:uLnTx/>
                <a:uFillTx/>
                <a:latin typeface="Calibri" panose="020F0502020204030204"/>
                <a:ea typeface="+mn-ea"/>
                <a:cs typeface="+mn-cs"/>
              </a:rPr>
              <a:t>ER2 info session - 06/07/2023</a:t>
            </a:r>
            <a:endParaRPr kumimoji="0" lang="fr-FR" sz="12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623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F725DF6-3E2D-D94B-8D4C-92EE982BF60E}"/>
              </a:ext>
            </a:extLst>
          </p:cNvPr>
          <p:cNvSpPr txBox="1"/>
          <p:nvPr/>
        </p:nvSpPr>
        <p:spPr>
          <a:xfrm>
            <a:off x="11268" y="2465167"/>
            <a:ext cx="12169464" cy="1446550"/>
          </a:xfrm>
          <a:prstGeom prst="rect">
            <a:avLst/>
          </a:prstGeom>
          <a:noFill/>
        </p:spPr>
        <p:txBody>
          <a:bodyPr wrap="square" rtlCol="0">
            <a:spAutoFit/>
          </a:bodyPr>
          <a:lstStyle/>
          <a:p>
            <a:pPr algn="ctr"/>
            <a:r>
              <a:rPr lang="en-US" sz="4400" b="1" dirty="0" smtClean="0">
                <a:solidFill>
                  <a:srgbClr val="FFFFFF"/>
                </a:solidFill>
              </a:rPr>
              <a:t>HORIZON EUROPE CALL </a:t>
            </a:r>
          </a:p>
          <a:p>
            <a:pPr algn="ctr"/>
            <a:r>
              <a:rPr lang="en-US" sz="4400" b="1" dirty="0" smtClean="0">
                <a:solidFill>
                  <a:srgbClr val="FFFFFF"/>
                </a:solidFill>
              </a:rPr>
              <a:t>EVALUATION &amp; PROCEDURES</a:t>
            </a:r>
            <a:endParaRPr lang="en-US" sz="4400" b="1" dirty="0">
              <a:solidFill>
                <a:srgbClr val="FFFFFF"/>
              </a:solidFill>
            </a:endParaRPr>
          </a:p>
        </p:txBody>
      </p:sp>
      <p:sp>
        <p:nvSpPr>
          <p:cNvPr id="3" name="ZoneTexte 2">
            <a:extLst>
              <a:ext uri="{FF2B5EF4-FFF2-40B4-BE49-F238E27FC236}">
                <a16:creationId xmlns:a16="http://schemas.microsoft.com/office/drawing/2014/main" id="{636CAE4B-7295-0043-961F-A9FB0E91915C}"/>
              </a:ext>
            </a:extLst>
          </p:cNvPr>
          <p:cNvSpPr txBox="1"/>
          <p:nvPr/>
        </p:nvSpPr>
        <p:spPr>
          <a:xfrm>
            <a:off x="11268" y="4029356"/>
            <a:ext cx="12169464" cy="707886"/>
          </a:xfrm>
          <a:prstGeom prst="rect">
            <a:avLst/>
          </a:prstGeom>
          <a:noFill/>
        </p:spPr>
        <p:txBody>
          <a:bodyPr wrap="square" rtlCol="0">
            <a:spAutoFit/>
          </a:bodyPr>
          <a:lstStyle/>
          <a:p>
            <a:pPr algn="ctr"/>
            <a:r>
              <a:rPr lang="fr-BE" sz="2000" b="1" dirty="0" smtClean="0">
                <a:solidFill>
                  <a:srgbClr val="FFFFFF"/>
                </a:solidFill>
              </a:rPr>
              <a:t>MANUELA ALFE’</a:t>
            </a:r>
            <a:r>
              <a:rPr lang="fr-BE" sz="2000" b="1" dirty="0">
                <a:solidFill>
                  <a:srgbClr val="FFFFFF"/>
                </a:solidFill>
              </a:rPr>
              <a:t> </a:t>
            </a:r>
            <a:endParaRPr lang="fr-BE" sz="2000" dirty="0">
              <a:solidFill>
                <a:srgbClr val="FFFFFF"/>
              </a:solidFill>
            </a:endParaRPr>
          </a:p>
          <a:p>
            <a:pPr algn="ctr"/>
            <a:r>
              <a:rPr lang="fr-BE" sz="2000" b="1" dirty="0" smtClean="0">
                <a:solidFill>
                  <a:srgbClr val="FFFFFF"/>
                </a:solidFill>
              </a:rPr>
              <a:t>Head of Call coordination, Grant Management &amp; ATM expertise</a:t>
            </a:r>
            <a:endParaRPr lang="fr-BE" sz="2000" dirty="0">
              <a:solidFill>
                <a:srgbClr val="FFFFFF"/>
              </a:solidFill>
            </a:endParaRPr>
          </a:p>
        </p:txBody>
      </p:sp>
    </p:spTree>
    <p:extLst>
      <p:ext uri="{BB962C8B-B14F-4D97-AF65-F5344CB8AC3E}">
        <p14:creationId xmlns:p14="http://schemas.microsoft.com/office/powerpoint/2010/main" val="3815534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3054881" y="5656263"/>
            <a:ext cx="1247775" cy="260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FontTx/>
              <a:buNone/>
            </a:pPr>
            <a:r>
              <a:rPr lang="en-GB" altLang="en-US" sz="1100" b="1" i="0" dirty="0">
                <a:solidFill>
                  <a:schemeClr val="bg1"/>
                </a:solidFill>
                <a:ea typeface="ＭＳ Ｐゴシック" pitchFamily="34" charset="-128"/>
              </a:rPr>
              <a:t>Call deadline</a:t>
            </a:r>
            <a:endParaRPr lang="fr-BE" altLang="en-US" sz="1100" b="1" i="0" dirty="0">
              <a:solidFill>
                <a:schemeClr val="bg1"/>
              </a:solidFill>
              <a:ea typeface="ＭＳ Ｐゴシック" pitchFamily="34" charset="-128"/>
            </a:endParaRPr>
          </a:p>
        </p:txBody>
      </p:sp>
      <p:sp>
        <p:nvSpPr>
          <p:cNvPr id="13315" name="Text Box 11"/>
          <p:cNvSpPr txBox="1">
            <a:spLocks noChangeArrowheads="1"/>
          </p:cNvSpPr>
          <p:nvPr/>
        </p:nvSpPr>
        <p:spPr bwMode="auto">
          <a:xfrm>
            <a:off x="3946249" y="4802349"/>
            <a:ext cx="1054100" cy="430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Tx/>
              <a:buFontTx/>
              <a:buNone/>
            </a:pPr>
            <a:r>
              <a:rPr lang="en-GB" altLang="en-US" sz="1100" b="1" i="0" dirty="0">
                <a:solidFill>
                  <a:srgbClr val="FFFEFB"/>
                </a:solidFill>
                <a:ea typeface="ＭＳ Ｐゴシック" pitchFamily="34" charset="-128"/>
              </a:rPr>
              <a:t>Remote Evaluation</a:t>
            </a:r>
          </a:p>
        </p:txBody>
      </p:sp>
      <p:sp>
        <p:nvSpPr>
          <p:cNvPr id="13316" name="AutoShape 2" descr="http://fftt-beaune.fr/images/rubriques/News3.png"/>
          <p:cNvSpPr>
            <a:spLocks noChangeAspect="1" noChangeArrowheads="1"/>
          </p:cNvSpPr>
          <p:nvPr/>
        </p:nvSpPr>
        <p:spPr bwMode="auto">
          <a:xfrm>
            <a:off x="1524000" y="104775"/>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1200" i="0"/>
          </a:p>
        </p:txBody>
      </p:sp>
      <p:sp>
        <p:nvSpPr>
          <p:cNvPr id="13317" name="AutoShape 3"/>
          <p:cNvSpPr>
            <a:spLocks noChangeArrowheads="1"/>
          </p:cNvSpPr>
          <p:nvPr/>
        </p:nvSpPr>
        <p:spPr bwMode="auto">
          <a:xfrm>
            <a:off x="1611313" y="3868739"/>
            <a:ext cx="8985250" cy="358775"/>
          </a:xfrm>
          <a:prstGeom prst="chevron">
            <a:avLst>
              <a:gd name="adj" fmla="val 22957"/>
            </a:avLst>
          </a:prstGeom>
          <a:solidFill>
            <a:srgbClr val="008080">
              <a:alpha val="65097"/>
            </a:srgbClr>
          </a:solidFill>
          <a:ln>
            <a:noFill/>
          </a:ln>
          <a:effectLst>
            <a:prstShdw prst="shdw17" dist="53882" dir="2700000">
              <a:srgbClr val="004D4D"/>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7600" i="0">
              <a:solidFill>
                <a:srgbClr val="FFD624"/>
              </a:solidFill>
            </a:endParaRPr>
          </a:p>
        </p:txBody>
      </p:sp>
      <p:sp>
        <p:nvSpPr>
          <p:cNvPr id="13318" name="Text Box 9"/>
          <p:cNvSpPr txBox="1">
            <a:spLocks noChangeArrowheads="1"/>
          </p:cNvSpPr>
          <p:nvPr/>
        </p:nvSpPr>
        <p:spPr bwMode="auto">
          <a:xfrm rot="18209969">
            <a:off x="1579648" y="2468379"/>
            <a:ext cx="21410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FontTx/>
              <a:buNone/>
            </a:pPr>
            <a:r>
              <a:rPr lang="fr-BE" altLang="en-US" sz="1600" b="1" i="0" dirty="0">
                <a:solidFill>
                  <a:srgbClr val="FF0000"/>
                </a:solidFill>
                <a:ea typeface="ＭＳ Ｐゴシック" pitchFamily="34" charset="-128"/>
              </a:rPr>
              <a:t>29 </a:t>
            </a:r>
            <a:r>
              <a:rPr lang="fr-BE" altLang="en-US" sz="1600" b="1" i="0" dirty="0" err="1">
                <a:solidFill>
                  <a:srgbClr val="FF0000"/>
                </a:solidFill>
                <a:ea typeface="ＭＳ Ｐゴシック" pitchFamily="34" charset="-128"/>
              </a:rPr>
              <a:t>June</a:t>
            </a:r>
            <a:r>
              <a:rPr lang="fr-BE" altLang="en-US" sz="1600" b="1" i="0" dirty="0">
                <a:solidFill>
                  <a:srgbClr val="FF0000"/>
                </a:solidFill>
                <a:ea typeface="ＭＳ Ｐゴシック" pitchFamily="34" charset="-128"/>
              </a:rPr>
              <a:t> 2023</a:t>
            </a:r>
            <a:endParaRPr lang="en-GB" altLang="en-US" sz="1600" b="1" i="0" dirty="0">
              <a:solidFill>
                <a:srgbClr val="FF0000"/>
              </a:solidFill>
              <a:ea typeface="ＭＳ Ｐゴシック" pitchFamily="34" charset="-128"/>
            </a:endParaRPr>
          </a:p>
        </p:txBody>
      </p:sp>
      <p:sp>
        <p:nvSpPr>
          <p:cNvPr id="13319" name="Line 10"/>
          <p:cNvSpPr>
            <a:spLocks noChangeShapeType="1"/>
          </p:cNvSpPr>
          <p:nvPr/>
        </p:nvSpPr>
        <p:spPr bwMode="auto">
          <a:xfrm flipH="1">
            <a:off x="2155825" y="4100514"/>
            <a:ext cx="0" cy="1412875"/>
          </a:xfrm>
          <a:prstGeom prst="line">
            <a:avLst/>
          </a:prstGeom>
          <a:noFill/>
          <a:ln w="28575">
            <a:solidFill>
              <a:srgbClr val="FF6600"/>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20" name="AutoShape 12"/>
          <p:cNvSpPr>
            <a:spLocks noChangeArrowheads="1"/>
          </p:cNvSpPr>
          <p:nvPr/>
        </p:nvSpPr>
        <p:spPr bwMode="auto">
          <a:xfrm>
            <a:off x="1951038" y="3512670"/>
            <a:ext cx="425450" cy="854075"/>
          </a:xfrm>
          <a:prstGeom prst="diamond">
            <a:avLst/>
          </a:prstGeom>
          <a:solidFill>
            <a:srgbClr val="FF9900"/>
          </a:solidFill>
          <a:ln>
            <a:noFill/>
          </a:ln>
          <a:effectLst>
            <a:prstShdw prst="shdw17" dist="40161" dir="1106097">
              <a:srgbClr val="99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7600" i="0">
              <a:solidFill>
                <a:srgbClr val="FFD624"/>
              </a:solidFill>
            </a:endParaRPr>
          </a:p>
        </p:txBody>
      </p:sp>
      <p:cxnSp>
        <p:nvCxnSpPr>
          <p:cNvPr id="13321" name="Straight Connector 36"/>
          <p:cNvCxnSpPr>
            <a:cxnSpLocks noChangeShapeType="1"/>
          </p:cNvCxnSpPr>
          <p:nvPr/>
        </p:nvCxnSpPr>
        <p:spPr bwMode="auto">
          <a:xfrm flipV="1">
            <a:off x="7580313" y="4464050"/>
            <a:ext cx="1439862" cy="101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22" name="AutoShape 12"/>
          <p:cNvSpPr>
            <a:spLocks noChangeArrowheads="1"/>
          </p:cNvSpPr>
          <p:nvPr/>
        </p:nvSpPr>
        <p:spPr bwMode="auto">
          <a:xfrm>
            <a:off x="4510891" y="3506804"/>
            <a:ext cx="495300" cy="854075"/>
          </a:xfrm>
          <a:prstGeom prst="diamond">
            <a:avLst/>
          </a:prstGeom>
          <a:solidFill>
            <a:srgbClr val="FF9900"/>
          </a:solidFill>
          <a:ln>
            <a:noFill/>
          </a:ln>
          <a:effectLst>
            <a:prstShdw prst="shdw17" dist="40161" dir="1106097">
              <a:srgbClr val="99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7600" i="0">
              <a:solidFill>
                <a:srgbClr val="FFD624"/>
              </a:solidFill>
            </a:endParaRPr>
          </a:p>
        </p:txBody>
      </p:sp>
      <p:sp>
        <p:nvSpPr>
          <p:cNvPr id="13323" name="Text Box 9"/>
          <p:cNvSpPr txBox="1">
            <a:spLocks noChangeArrowheads="1"/>
          </p:cNvSpPr>
          <p:nvPr>
            <p:extLst/>
          </p:nvPr>
        </p:nvSpPr>
        <p:spPr bwMode="auto">
          <a:xfrm rot="18209969">
            <a:off x="4070636" y="1783991"/>
            <a:ext cx="30497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0"/>
              </a:spcBef>
              <a:buClrTx/>
              <a:buNone/>
            </a:pPr>
            <a:r>
              <a:rPr lang="fr-BE" altLang="en-US" sz="1600" b="1" i="0" dirty="0">
                <a:solidFill>
                  <a:srgbClr val="000000"/>
                </a:solidFill>
                <a:ea typeface="ＭＳ Ｐゴシック" pitchFamily="34" charset="-128"/>
              </a:rPr>
              <a:t>8 </a:t>
            </a:r>
            <a:r>
              <a:rPr lang="fr-BE" altLang="en-US" sz="1600" b="1" i="0" dirty="0" err="1">
                <a:solidFill>
                  <a:srgbClr val="000000"/>
                </a:solidFill>
                <a:ea typeface="ＭＳ Ｐゴシック" pitchFamily="34" charset="-128"/>
              </a:rPr>
              <a:t>December</a:t>
            </a:r>
            <a:r>
              <a:rPr lang="fr-BE" altLang="en-US" sz="1600" b="1" i="0" dirty="0">
                <a:solidFill>
                  <a:srgbClr val="000000"/>
                </a:solidFill>
                <a:ea typeface="ＭＳ Ｐゴシック" pitchFamily="34" charset="-128"/>
              </a:rPr>
              <a:t> 2023 – 19 </a:t>
            </a:r>
            <a:r>
              <a:rPr lang="fr-BE" altLang="en-US" sz="1600" b="1" i="0" dirty="0" err="1">
                <a:solidFill>
                  <a:srgbClr val="000000"/>
                </a:solidFill>
                <a:ea typeface="ＭＳ Ｐゴシック" pitchFamily="34" charset="-128"/>
              </a:rPr>
              <a:t>January</a:t>
            </a:r>
            <a:r>
              <a:rPr lang="fr-BE" altLang="en-US" sz="1600" b="1" i="0" dirty="0">
                <a:solidFill>
                  <a:srgbClr val="000000"/>
                </a:solidFill>
                <a:ea typeface="ＭＳ Ｐゴシック" pitchFamily="34" charset="-128"/>
              </a:rPr>
              <a:t> 2024</a:t>
            </a:r>
            <a:endParaRPr lang="fr-BE" altLang="en-US" sz="1600" b="1" i="0" dirty="0">
              <a:solidFill>
                <a:srgbClr val="000000"/>
              </a:solidFill>
              <a:ea typeface="Verdana"/>
              <a:cs typeface="Verdana"/>
            </a:endParaRPr>
          </a:p>
          <a:p>
            <a:pPr eaLnBrk="1" hangingPunct="1">
              <a:spcBef>
                <a:spcPts val="0"/>
              </a:spcBef>
              <a:buClrTx/>
              <a:buNone/>
            </a:pPr>
            <a:endParaRPr lang="fr-BE" altLang="en-US" sz="1600" b="1" i="0" dirty="0">
              <a:solidFill>
                <a:srgbClr val="000000"/>
              </a:solidFill>
              <a:ea typeface="Verdana"/>
              <a:cs typeface="Verdana"/>
            </a:endParaRPr>
          </a:p>
        </p:txBody>
      </p:sp>
      <p:sp>
        <p:nvSpPr>
          <p:cNvPr id="13324" name="Line 10"/>
          <p:cNvSpPr>
            <a:spLocks noChangeShapeType="1"/>
          </p:cNvSpPr>
          <p:nvPr/>
        </p:nvSpPr>
        <p:spPr bwMode="auto">
          <a:xfrm>
            <a:off x="4730214" y="4346188"/>
            <a:ext cx="14288" cy="395287"/>
          </a:xfrm>
          <a:prstGeom prst="line">
            <a:avLst/>
          </a:prstGeom>
          <a:noFill/>
          <a:ln w="28575">
            <a:solidFill>
              <a:srgbClr val="FF6600"/>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25" name="AutoShape 12"/>
          <p:cNvSpPr>
            <a:spLocks noChangeArrowheads="1"/>
          </p:cNvSpPr>
          <p:nvPr/>
        </p:nvSpPr>
        <p:spPr bwMode="auto">
          <a:xfrm>
            <a:off x="7165725" y="3419570"/>
            <a:ext cx="495300" cy="854075"/>
          </a:xfrm>
          <a:prstGeom prst="diamond">
            <a:avLst/>
          </a:prstGeom>
          <a:solidFill>
            <a:srgbClr val="FF9900"/>
          </a:solidFill>
          <a:ln>
            <a:noFill/>
          </a:ln>
          <a:effectLst>
            <a:prstShdw prst="shdw17" dist="40161" dir="1106097">
              <a:srgbClr val="99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7600" i="0">
              <a:solidFill>
                <a:srgbClr val="FFD624"/>
              </a:solidFill>
            </a:endParaRPr>
          </a:p>
        </p:txBody>
      </p:sp>
      <p:sp>
        <p:nvSpPr>
          <p:cNvPr id="13326" name="Text Box 9"/>
          <p:cNvSpPr txBox="1">
            <a:spLocks noChangeArrowheads="1"/>
          </p:cNvSpPr>
          <p:nvPr/>
        </p:nvSpPr>
        <p:spPr bwMode="auto">
          <a:xfrm rot="-3390031">
            <a:off x="6788068" y="2219093"/>
            <a:ext cx="23534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FontTx/>
              <a:buNone/>
            </a:pPr>
            <a:r>
              <a:rPr lang="fr-BE" altLang="en-US" sz="1600" b="1" i="0" dirty="0">
                <a:solidFill>
                  <a:srgbClr val="000000"/>
                </a:solidFill>
                <a:ea typeface="ＭＳ Ｐゴシック" pitchFamily="34" charset="-128"/>
              </a:rPr>
              <a:t>5 March 2024</a:t>
            </a:r>
          </a:p>
        </p:txBody>
      </p:sp>
      <p:sp>
        <p:nvSpPr>
          <p:cNvPr id="13327" name="Text Box 11"/>
          <p:cNvSpPr txBox="1">
            <a:spLocks noChangeArrowheads="1"/>
          </p:cNvSpPr>
          <p:nvPr/>
        </p:nvSpPr>
        <p:spPr bwMode="auto">
          <a:xfrm>
            <a:off x="6752869" y="4847431"/>
            <a:ext cx="1284287" cy="2778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FontTx/>
              <a:buNone/>
            </a:pPr>
            <a:r>
              <a:rPr lang="en-GB" altLang="en-US" sz="1200" b="1" i="0" dirty="0">
                <a:solidFill>
                  <a:srgbClr val="FFFEFB"/>
                </a:solidFill>
                <a:ea typeface="ＭＳ Ｐゴシック" pitchFamily="34" charset="-128"/>
              </a:rPr>
              <a:t>GAP opened</a:t>
            </a:r>
          </a:p>
        </p:txBody>
      </p:sp>
      <p:sp>
        <p:nvSpPr>
          <p:cNvPr id="13328" name="Line 10"/>
          <p:cNvSpPr>
            <a:spLocks noChangeShapeType="1"/>
          </p:cNvSpPr>
          <p:nvPr/>
        </p:nvSpPr>
        <p:spPr bwMode="auto">
          <a:xfrm>
            <a:off x="7395013" y="4299821"/>
            <a:ext cx="3175" cy="388937"/>
          </a:xfrm>
          <a:prstGeom prst="line">
            <a:avLst/>
          </a:prstGeom>
          <a:noFill/>
          <a:ln w="28575">
            <a:solidFill>
              <a:srgbClr val="FF6600"/>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29" name="AutoShape 12"/>
          <p:cNvSpPr>
            <a:spLocks noChangeArrowheads="1"/>
          </p:cNvSpPr>
          <p:nvPr/>
        </p:nvSpPr>
        <p:spPr bwMode="auto">
          <a:xfrm>
            <a:off x="9880417" y="3566845"/>
            <a:ext cx="495300" cy="854075"/>
          </a:xfrm>
          <a:prstGeom prst="diamond">
            <a:avLst/>
          </a:prstGeom>
          <a:solidFill>
            <a:srgbClr val="FF9900"/>
          </a:solidFill>
          <a:ln>
            <a:noFill/>
          </a:ln>
          <a:effectLst>
            <a:prstShdw prst="shdw17" dist="40161" dir="1106097">
              <a:srgbClr val="99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7600" i="0">
              <a:solidFill>
                <a:srgbClr val="FFD624"/>
              </a:solidFill>
            </a:endParaRPr>
          </a:p>
        </p:txBody>
      </p:sp>
      <p:sp>
        <p:nvSpPr>
          <p:cNvPr id="13330" name="Text Box 9"/>
          <p:cNvSpPr txBox="1">
            <a:spLocks noChangeArrowheads="1"/>
          </p:cNvSpPr>
          <p:nvPr/>
        </p:nvSpPr>
        <p:spPr bwMode="auto">
          <a:xfrm rot="18209969">
            <a:off x="9079427" y="2407102"/>
            <a:ext cx="22737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FontTx/>
              <a:buNone/>
            </a:pPr>
            <a:r>
              <a:rPr lang="fr-BE" altLang="en-US" sz="1600" b="1" i="0" dirty="0">
                <a:solidFill>
                  <a:srgbClr val="000000"/>
                </a:solidFill>
                <a:ea typeface="ＭＳ Ｐゴシック" pitchFamily="34" charset="-128"/>
              </a:rPr>
              <a:t>15 July 2024</a:t>
            </a:r>
          </a:p>
        </p:txBody>
      </p:sp>
      <p:sp>
        <p:nvSpPr>
          <p:cNvPr id="13331" name="Text Box 11"/>
          <p:cNvSpPr txBox="1">
            <a:spLocks noChangeArrowheads="1"/>
          </p:cNvSpPr>
          <p:nvPr/>
        </p:nvSpPr>
        <p:spPr bwMode="auto">
          <a:xfrm>
            <a:off x="9576537" y="5270153"/>
            <a:ext cx="1279525" cy="6461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Tx/>
              <a:buFontTx/>
              <a:buNone/>
            </a:pPr>
            <a:r>
              <a:rPr lang="en-GB" altLang="en-US" sz="1200" b="1" i="0" dirty="0">
                <a:ea typeface="ＭＳ Ｐゴシック" pitchFamily="34" charset="-128"/>
              </a:rPr>
              <a:t>All Grant Agreements to be signed</a:t>
            </a:r>
          </a:p>
        </p:txBody>
      </p:sp>
      <p:sp>
        <p:nvSpPr>
          <p:cNvPr id="13332" name="Line 10"/>
          <p:cNvSpPr>
            <a:spLocks noChangeShapeType="1"/>
          </p:cNvSpPr>
          <p:nvPr/>
        </p:nvSpPr>
        <p:spPr bwMode="auto">
          <a:xfrm>
            <a:off x="10123505" y="4381107"/>
            <a:ext cx="1587" cy="817562"/>
          </a:xfrm>
          <a:prstGeom prst="line">
            <a:avLst/>
          </a:prstGeom>
          <a:noFill/>
          <a:ln w="28575">
            <a:solidFill>
              <a:srgbClr val="FF6600"/>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38" name="Text Box 11"/>
          <p:cNvSpPr txBox="1">
            <a:spLocks noChangeArrowheads="1"/>
          </p:cNvSpPr>
          <p:nvPr/>
        </p:nvSpPr>
        <p:spPr bwMode="auto">
          <a:xfrm>
            <a:off x="5354988" y="4770436"/>
            <a:ext cx="1250950" cy="431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Tx/>
              <a:buFontTx/>
              <a:buNone/>
            </a:pPr>
            <a:r>
              <a:rPr lang="en-GB" altLang="en-US" sz="1100" b="1" i="0" dirty="0">
                <a:solidFill>
                  <a:srgbClr val="FFFEFB"/>
                </a:solidFill>
                <a:ea typeface="ＭＳ Ｐゴシック" pitchFamily="34" charset="-128"/>
              </a:rPr>
              <a:t>Central Evaluation</a:t>
            </a:r>
          </a:p>
        </p:txBody>
      </p:sp>
      <p:sp>
        <p:nvSpPr>
          <p:cNvPr id="13339" name="AutoShape 12"/>
          <p:cNvSpPr>
            <a:spLocks noChangeArrowheads="1"/>
          </p:cNvSpPr>
          <p:nvPr/>
        </p:nvSpPr>
        <p:spPr bwMode="auto">
          <a:xfrm>
            <a:off x="5756223" y="3466721"/>
            <a:ext cx="495300" cy="854075"/>
          </a:xfrm>
          <a:prstGeom prst="diamond">
            <a:avLst/>
          </a:prstGeom>
          <a:solidFill>
            <a:srgbClr val="FF9900"/>
          </a:solidFill>
          <a:ln>
            <a:noFill/>
          </a:ln>
          <a:effectLst>
            <a:prstShdw prst="shdw17" dist="40161" dir="1106097">
              <a:srgbClr val="99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7600" i="0">
              <a:solidFill>
                <a:srgbClr val="FFD624"/>
              </a:solidFill>
            </a:endParaRPr>
          </a:p>
        </p:txBody>
      </p:sp>
      <p:sp>
        <p:nvSpPr>
          <p:cNvPr id="13340" name="Text Box 9"/>
          <p:cNvSpPr txBox="1">
            <a:spLocks noChangeArrowheads="1"/>
          </p:cNvSpPr>
          <p:nvPr/>
        </p:nvSpPr>
        <p:spPr bwMode="auto">
          <a:xfrm rot="18209969">
            <a:off x="5212559" y="1915376"/>
            <a:ext cx="3088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FontTx/>
              <a:buNone/>
            </a:pPr>
            <a:r>
              <a:rPr lang="fr-BE" altLang="en-US" sz="1600" b="1" i="0" dirty="0">
                <a:solidFill>
                  <a:srgbClr val="000000"/>
                </a:solidFill>
                <a:ea typeface="ＭＳ Ｐゴシック" pitchFamily="34" charset="-128"/>
              </a:rPr>
              <a:t> 29 </a:t>
            </a:r>
            <a:r>
              <a:rPr lang="fr-BE" altLang="en-US" sz="1600" b="1" i="0" dirty="0" err="1">
                <a:solidFill>
                  <a:srgbClr val="000000"/>
                </a:solidFill>
                <a:ea typeface="ＭＳ Ｐゴシック" pitchFamily="34" charset="-128"/>
              </a:rPr>
              <a:t>January</a:t>
            </a:r>
            <a:r>
              <a:rPr lang="fr-BE" altLang="en-US" sz="1600" b="1" i="0">
                <a:solidFill>
                  <a:srgbClr val="000000"/>
                </a:solidFill>
                <a:ea typeface="ＭＳ Ｐゴシック" pitchFamily="34" charset="-128"/>
              </a:rPr>
              <a:t> -9 </a:t>
            </a:r>
            <a:r>
              <a:rPr lang="fr-BE" altLang="en-US" sz="1600" b="1" i="0" dirty="0" err="1">
                <a:solidFill>
                  <a:srgbClr val="000000"/>
                </a:solidFill>
                <a:ea typeface="ＭＳ Ｐゴシック" pitchFamily="34" charset="-128"/>
              </a:rPr>
              <a:t>February</a:t>
            </a:r>
            <a:r>
              <a:rPr lang="fr-BE" altLang="en-US" sz="1600" b="1" i="0" dirty="0">
                <a:solidFill>
                  <a:srgbClr val="000000"/>
                </a:solidFill>
                <a:ea typeface="ＭＳ Ｐゴシック" pitchFamily="34" charset="-128"/>
              </a:rPr>
              <a:t> 2024</a:t>
            </a:r>
            <a:endParaRPr lang="en-GB" altLang="en-US" sz="1600" b="1" i="0" dirty="0">
              <a:solidFill>
                <a:srgbClr val="000000"/>
              </a:solidFill>
              <a:ea typeface="ＭＳ Ｐゴシック" pitchFamily="34" charset="-128"/>
            </a:endParaRPr>
          </a:p>
        </p:txBody>
      </p:sp>
      <p:sp>
        <p:nvSpPr>
          <p:cNvPr id="13341" name="Line 10"/>
          <p:cNvSpPr>
            <a:spLocks noChangeShapeType="1"/>
          </p:cNvSpPr>
          <p:nvPr/>
        </p:nvSpPr>
        <p:spPr bwMode="auto">
          <a:xfrm>
            <a:off x="6008527" y="4306466"/>
            <a:ext cx="14288" cy="395288"/>
          </a:xfrm>
          <a:prstGeom prst="line">
            <a:avLst/>
          </a:prstGeom>
          <a:noFill/>
          <a:ln w="28575">
            <a:solidFill>
              <a:srgbClr val="FF6600"/>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 name="Text Box 11"/>
          <p:cNvSpPr txBox="1">
            <a:spLocks noChangeArrowheads="1"/>
          </p:cNvSpPr>
          <p:nvPr/>
        </p:nvSpPr>
        <p:spPr bwMode="auto">
          <a:xfrm>
            <a:off x="1524000" y="5574651"/>
            <a:ext cx="1114426" cy="6001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FontTx/>
              <a:buNone/>
            </a:pPr>
            <a:r>
              <a:rPr lang="en-GB" altLang="en-US" sz="1100" b="1" i="0" dirty="0">
                <a:solidFill>
                  <a:srgbClr val="FFFEFB"/>
                </a:solidFill>
                <a:ea typeface="ＭＳ Ｐゴシック" pitchFamily="34" charset="-128"/>
              </a:rPr>
              <a:t>Call publication &amp; Opening</a:t>
            </a:r>
            <a:endParaRPr lang="fr-BE" altLang="en-US" sz="1100" b="1" i="0" dirty="0">
              <a:solidFill>
                <a:srgbClr val="FFFEFB"/>
              </a:solidFill>
              <a:ea typeface="ＭＳ Ｐゴシック" pitchFamily="34" charset="-128"/>
            </a:endParaRPr>
          </a:p>
        </p:txBody>
      </p:sp>
      <p:sp>
        <p:nvSpPr>
          <p:cNvPr id="32" name="AutoShape 12"/>
          <p:cNvSpPr>
            <a:spLocks noChangeArrowheads="1"/>
          </p:cNvSpPr>
          <p:nvPr/>
        </p:nvSpPr>
        <p:spPr bwMode="auto">
          <a:xfrm>
            <a:off x="3466043" y="3458913"/>
            <a:ext cx="425450" cy="854075"/>
          </a:xfrm>
          <a:prstGeom prst="diamond">
            <a:avLst/>
          </a:prstGeom>
          <a:solidFill>
            <a:srgbClr val="FF9900"/>
          </a:solidFill>
          <a:ln>
            <a:noFill/>
          </a:ln>
          <a:effectLst>
            <a:prstShdw prst="shdw17" dist="40161" dir="1106097">
              <a:srgbClr val="99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7600" i="0">
              <a:solidFill>
                <a:srgbClr val="FFD624"/>
              </a:solidFill>
            </a:endParaRPr>
          </a:p>
        </p:txBody>
      </p:sp>
      <p:sp>
        <p:nvSpPr>
          <p:cNvPr id="33" name="Line 10"/>
          <p:cNvSpPr>
            <a:spLocks noChangeShapeType="1"/>
          </p:cNvSpPr>
          <p:nvPr/>
        </p:nvSpPr>
        <p:spPr bwMode="auto">
          <a:xfrm flipH="1">
            <a:off x="3678768" y="4227514"/>
            <a:ext cx="0" cy="1412875"/>
          </a:xfrm>
          <a:prstGeom prst="line">
            <a:avLst/>
          </a:prstGeom>
          <a:noFill/>
          <a:ln w="28575">
            <a:solidFill>
              <a:srgbClr val="FF6600"/>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 name="Text Box 9"/>
          <p:cNvSpPr txBox="1">
            <a:spLocks noChangeArrowheads="1"/>
          </p:cNvSpPr>
          <p:nvPr>
            <p:extLst/>
          </p:nvPr>
        </p:nvSpPr>
        <p:spPr bwMode="auto">
          <a:xfrm rot="18209969">
            <a:off x="2965527" y="2165402"/>
            <a:ext cx="2729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FontTx/>
              <a:buNone/>
            </a:pPr>
            <a:r>
              <a:rPr lang="fr-BE" altLang="en-US" sz="1600" b="1" i="0" dirty="0">
                <a:solidFill>
                  <a:srgbClr val="000000"/>
                </a:solidFill>
                <a:ea typeface="ＭＳ Ｐゴシック" pitchFamily="34" charset="-128"/>
              </a:rPr>
              <a:t>15 </a:t>
            </a:r>
            <a:r>
              <a:rPr lang="fr-BE" altLang="en-US" sz="1600" b="1" i="0" dirty="0" err="1">
                <a:solidFill>
                  <a:srgbClr val="000000"/>
                </a:solidFill>
                <a:ea typeface="ＭＳ Ｐゴシック" pitchFamily="34" charset="-128"/>
              </a:rPr>
              <a:t>November</a:t>
            </a:r>
            <a:r>
              <a:rPr lang="fr-BE" altLang="en-US" sz="1600" b="1" i="0" dirty="0">
                <a:solidFill>
                  <a:srgbClr val="000000"/>
                </a:solidFill>
                <a:ea typeface="ＭＳ Ｐゴシック" pitchFamily="34" charset="-128"/>
              </a:rPr>
              <a:t> 2023</a:t>
            </a:r>
            <a:endParaRPr lang="fr-BE" altLang="en-US" sz="1600" b="1" i="0" dirty="0">
              <a:solidFill>
                <a:srgbClr val="000000"/>
              </a:solidFill>
              <a:ea typeface="Verdana"/>
              <a:cs typeface="Verdana"/>
            </a:endParaRPr>
          </a:p>
        </p:txBody>
      </p:sp>
      <p:sp>
        <p:nvSpPr>
          <p:cNvPr id="31" name="Title 1"/>
          <p:cNvSpPr txBox="1">
            <a:spLocks/>
          </p:cNvSpPr>
          <p:nvPr/>
        </p:nvSpPr>
        <p:spPr>
          <a:xfrm>
            <a:off x="1951039" y="271747"/>
            <a:ext cx="8683625" cy="628650"/>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eaLnBrk="1" hangingPunct="1">
              <a:defRPr/>
            </a:pPr>
            <a:r>
              <a:rPr lang="es-ES" altLang="en-US" sz="3600" kern="0" dirty="0">
                <a:solidFill>
                  <a:schemeClr val="accent6"/>
                </a:solidFill>
              </a:rPr>
              <a:t>SESAR 3 DIGITAL EUROPEAN SKY </a:t>
            </a:r>
            <a:r>
              <a:rPr lang="es-ES" altLang="en-US" sz="3600" kern="0" dirty="0" smtClean="0">
                <a:solidFill>
                  <a:schemeClr val="accent6"/>
                </a:solidFill>
              </a:rPr>
              <a:t>CALL</a:t>
            </a:r>
            <a:endParaRPr lang="en-GB" altLang="en-US" sz="3600" kern="0" dirty="0">
              <a:solidFill>
                <a:schemeClr val="accent6"/>
              </a:solidFill>
            </a:endParaRPr>
          </a:p>
        </p:txBody>
      </p:sp>
      <p:sp>
        <p:nvSpPr>
          <p:cNvPr id="34" name="Rectangle 33"/>
          <p:cNvSpPr/>
          <p:nvPr/>
        </p:nvSpPr>
        <p:spPr>
          <a:xfrm>
            <a:off x="196850" y="871255"/>
            <a:ext cx="9232285" cy="369332"/>
          </a:xfrm>
          <a:prstGeom prst="rect">
            <a:avLst/>
          </a:prstGeom>
        </p:spPr>
        <p:txBody>
          <a:bodyPr wrap="square">
            <a:spAutoFit/>
          </a:bodyPr>
          <a:lstStyle/>
          <a:p>
            <a:r>
              <a:rPr lang="en-US" dirty="0" smtClean="0"/>
              <a:t>HORIZON-SESAR-2023-DES-ER-02 </a:t>
            </a:r>
            <a:r>
              <a:rPr lang="en-US" dirty="0"/>
              <a:t>– Exploratory </a:t>
            </a:r>
            <a:r>
              <a:rPr lang="en-US" dirty="0" smtClean="0"/>
              <a:t>research</a:t>
            </a:r>
            <a:endParaRPr lang="en-US" dirty="0"/>
          </a:p>
        </p:txBody>
      </p:sp>
      <p:sp>
        <p:nvSpPr>
          <p:cNvPr id="36" name="AutoShape 12"/>
          <p:cNvSpPr>
            <a:spLocks noChangeArrowheads="1"/>
          </p:cNvSpPr>
          <p:nvPr/>
        </p:nvSpPr>
        <p:spPr bwMode="auto">
          <a:xfrm>
            <a:off x="8556865" y="3441701"/>
            <a:ext cx="495300" cy="854075"/>
          </a:xfrm>
          <a:prstGeom prst="diamond">
            <a:avLst/>
          </a:prstGeom>
          <a:solidFill>
            <a:srgbClr val="FF9900"/>
          </a:solidFill>
          <a:ln>
            <a:noFill/>
          </a:ln>
          <a:effectLst>
            <a:prstShdw prst="shdw17" dist="40161" dir="1106097">
              <a:srgbClr val="99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7600" i="0">
              <a:solidFill>
                <a:srgbClr val="FFD624"/>
              </a:solidFill>
            </a:endParaRPr>
          </a:p>
        </p:txBody>
      </p:sp>
      <p:sp>
        <p:nvSpPr>
          <p:cNvPr id="37" name="Line 10"/>
          <p:cNvSpPr>
            <a:spLocks noChangeShapeType="1"/>
          </p:cNvSpPr>
          <p:nvPr/>
        </p:nvSpPr>
        <p:spPr bwMode="auto">
          <a:xfrm>
            <a:off x="8792971" y="4314033"/>
            <a:ext cx="1587" cy="817562"/>
          </a:xfrm>
          <a:prstGeom prst="line">
            <a:avLst/>
          </a:prstGeom>
          <a:noFill/>
          <a:ln w="28575">
            <a:solidFill>
              <a:srgbClr val="FF6600"/>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 name="Text Box 11"/>
          <p:cNvSpPr txBox="1">
            <a:spLocks noChangeArrowheads="1"/>
          </p:cNvSpPr>
          <p:nvPr/>
        </p:nvSpPr>
        <p:spPr bwMode="auto">
          <a:xfrm>
            <a:off x="8282157" y="5190333"/>
            <a:ext cx="1043755" cy="46166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Tx/>
              <a:buFontTx/>
              <a:buNone/>
            </a:pPr>
            <a:r>
              <a:rPr lang="en-GB" altLang="en-US" sz="1200" b="1" i="0" dirty="0" smtClean="0">
                <a:ea typeface="ＭＳ Ｐゴシック" pitchFamily="34" charset="-128"/>
              </a:rPr>
              <a:t>First GAs signed</a:t>
            </a:r>
            <a:endParaRPr lang="en-GB" altLang="en-US" sz="1200" b="1" i="0" dirty="0">
              <a:ea typeface="ＭＳ Ｐゴシック" pitchFamily="34" charset="-128"/>
            </a:endParaRPr>
          </a:p>
        </p:txBody>
      </p:sp>
      <p:sp>
        <p:nvSpPr>
          <p:cNvPr id="39" name="Text Box 9"/>
          <p:cNvSpPr txBox="1">
            <a:spLocks noChangeArrowheads="1"/>
          </p:cNvSpPr>
          <p:nvPr/>
        </p:nvSpPr>
        <p:spPr bwMode="auto">
          <a:xfrm rot="18209969">
            <a:off x="8206984" y="2301936"/>
            <a:ext cx="22737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FontTx/>
              <a:buNone/>
            </a:pPr>
            <a:r>
              <a:rPr lang="fr-BE" altLang="en-US" sz="1600" b="1" i="0" dirty="0">
                <a:solidFill>
                  <a:srgbClr val="000000"/>
                </a:solidFill>
                <a:ea typeface="ＭＳ Ｐゴシック" pitchFamily="34" charset="-128"/>
              </a:rPr>
              <a:t>3</a:t>
            </a:r>
            <a:r>
              <a:rPr lang="fr-BE" altLang="en-US" sz="1600" b="1" i="0" dirty="0" smtClean="0">
                <a:solidFill>
                  <a:srgbClr val="000000"/>
                </a:solidFill>
                <a:ea typeface="ＭＳ Ｐゴシック" pitchFamily="34" charset="-128"/>
              </a:rPr>
              <a:t> May </a:t>
            </a:r>
            <a:r>
              <a:rPr lang="fr-BE" altLang="en-US" sz="1600" b="1" i="0" dirty="0">
                <a:solidFill>
                  <a:srgbClr val="000000"/>
                </a:solidFill>
                <a:ea typeface="ＭＳ Ｐゴシック" pitchFamily="34" charset="-128"/>
              </a:rPr>
              <a:t>2024</a:t>
            </a:r>
          </a:p>
        </p:txBody>
      </p:sp>
    </p:spTree>
    <p:extLst>
      <p:ext uri="{BB962C8B-B14F-4D97-AF65-F5344CB8AC3E}">
        <p14:creationId xmlns:p14="http://schemas.microsoft.com/office/powerpoint/2010/main" val="449186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524" y="482860"/>
            <a:ext cx="9680275" cy="564543"/>
          </a:xfrm>
        </p:spPr>
        <p:txBody>
          <a:bodyPr/>
          <a:lstStyle/>
          <a:p>
            <a:r>
              <a:rPr lang="en-GB" sz="3600" smtClean="0"/>
              <a:t>Admissibility</a:t>
            </a:r>
            <a:endParaRPr lang="en-GB" sz="3600" dirty="0"/>
          </a:p>
        </p:txBody>
      </p:sp>
      <p:sp>
        <p:nvSpPr>
          <p:cNvPr id="6" name="Text Placeholder 2"/>
          <p:cNvSpPr txBox="1">
            <a:spLocks/>
          </p:cNvSpPr>
          <p:nvPr/>
        </p:nvSpPr>
        <p:spPr>
          <a:xfrm>
            <a:off x="843759" y="3461976"/>
            <a:ext cx="10515600" cy="303026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800" dirty="0">
              <a:solidFill>
                <a:schemeClr val="tx2"/>
              </a:solidFill>
            </a:endParaRPr>
          </a:p>
          <a:p>
            <a:pPr lvl="1"/>
            <a:r>
              <a:rPr lang="en-US" sz="2800" dirty="0">
                <a:solidFill>
                  <a:schemeClr val="tx2"/>
                </a:solidFill>
              </a:rPr>
              <a:t>Proposal page limit</a:t>
            </a:r>
            <a:endParaRPr lang="en-GB" sz="2800" dirty="0">
              <a:solidFill>
                <a:schemeClr val="tx2"/>
              </a:solidFill>
            </a:endParaRPr>
          </a:p>
          <a:p>
            <a:pPr lvl="1"/>
            <a:r>
              <a:rPr lang="en-US" sz="2800" b="0" dirty="0">
                <a:solidFill>
                  <a:schemeClr val="tx1"/>
                </a:solidFill>
              </a:rPr>
              <a:t>Substantial reduction in maximum length compared to H2020:</a:t>
            </a:r>
          </a:p>
          <a:p>
            <a:pPr marL="342900" lvl="1" indent="-342900">
              <a:spcBef>
                <a:spcPts val="600"/>
              </a:spcBef>
              <a:buClr>
                <a:schemeClr val="accent2"/>
              </a:buClr>
              <a:buFont typeface="Arial" panose="020B0604020202020204" pitchFamily="34" charset="0"/>
              <a:buChar char="●"/>
            </a:pPr>
            <a:r>
              <a:rPr lang="en-US" sz="2800" b="0" dirty="0">
                <a:solidFill>
                  <a:schemeClr val="tx1"/>
                </a:solidFill>
              </a:rPr>
              <a:t>RIAs type of actions: limit for a full application is </a:t>
            </a:r>
            <a:r>
              <a:rPr lang="en-US" sz="2800" dirty="0"/>
              <a:t>45 pages </a:t>
            </a:r>
          </a:p>
          <a:p>
            <a:pPr lvl="1">
              <a:spcBef>
                <a:spcPts val="600"/>
              </a:spcBef>
              <a:buClr>
                <a:schemeClr val="accent2"/>
              </a:buClr>
            </a:pPr>
            <a:endParaRPr lang="en-US" sz="2800" dirty="0"/>
          </a:p>
          <a:p>
            <a:pPr lvl="1">
              <a:spcBef>
                <a:spcPts val="600"/>
              </a:spcBef>
              <a:buClr>
                <a:schemeClr val="accent2"/>
              </a:buClr>
            </a:pPr>
            <a:r>
              <a:rPr lang="en-US" sz="2800" dirty="0"/>
              <a:t>Please note that excess pages will be disregarded!</a:t>
            </a:r>
          </a:p>
          <a:p>
            <a:pPr lvl="1">
              <a:buClr>
                <a:schemeClr val="accent2"/>
              </a:buClr>
            </a:pPr>
            <a:endParaRPr lang="fr-BE" sz="2000" b="0" dirty="0" smtClean="0">
              <a:solidFill>
                <a:schemeClr val="tx1"/>
              </a:solidFill>
            </a:endParaRPr>
          </a:p>
        </p:txBody>
      </p:sp>
      <p:sp>
        <p:nvSpPr>
          <p:cNvPr id="14" name="Text Placeholder 2"/>
          <p:cNvSpPr txBox="1">
            <a:spLocks/>
          </p:cNvSpPr>
          <p:nvPr/>
        </p:nvSpPr>
        <p:spPr>
          <a:xfrm>
            <a:off x="838199" y="1312625"/>
            <a:ext cx="10515600" cy="2345442"/>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000" dirty="0">
                <a:solidFill>
                  <a:schemeClr val="tx2"/>
                </a:solidFill>
              </a:rPr>
              <a:t>Same general admissibility </a:t>
            </a:r>
            <a:r>
              <a:rPr lang="en-US" sz="2000" dirty="0" smtClean="0">
                <a:solidFill>
                  <a:schemeClr val="tx2"/>
                </a:solidFill>
              </a:rPr>
              <a:t>conditions as in H2020</a:t>
            </a:r>
            <a:endParaRPr lang="en-US" sz="2000" dirty="0">
              <a:solidFill>
                <a:schemeClr val="tx2"/>
              </a:solidFill>
            </a:endParaRP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Applications must be submitted before the call deadline, </a:t>
            </a:r>
            <a:r>
              <a:rPr lang="en-US" sz="2000" dirty="0"/>
              <a:t>electronically</a:t>
            </a:r>
            <a:r>
              <a:rPr lang="en-US" sz="2000" b="0" dirty="0">
                <a:solidFill>
                  <a:schemeClr val="tx1"/>
                </a:solidFill>
              </a:rPr>
              <a:t> via the Funding &amp; Tenders Portal</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Applications must be </a:t>
            </a:r>
            <a:r>
              <a:rPr lang="en-US" sz="2000" dirty="0"/>
              <a:t>complete, readable, accessible and printable</a:t>
            </a:r>
            <a:r>
              <a:rPr lang="en-US" sz="2000" b="0" dirty="0">
                <a:solidFill>
                  <a:schemeClr val="tx1"/>
                </a:solidFill>
              </a:rPr>
              <a:t>, and include a </a:t>
            </a:r>
            <a:r>
              <a:rPr lang="en-US" sz="2000" dirty="0"/>
              <a:t>plan for the exploitation and dissemination of </a:t>
            </a:r>
            <a:r>
              <a:rPr lang="en-US" sz="2000" dirty="0" smtClean="0"/>
              <a:t>results.</a:t>
            </a:r>
            <a:endParaRPr lang="en-US" sz="2000" dirty="0">
              <a:solidFill>
                <a:schemeClr val="tx2"/>
              </a:solidFill>
            </a:endParaRPr>
          </a:p>
          <a:p>
            <a:pPr lvl="1"/>
            <a:endParaRPr lang="fr-BE" sz="2000" b="0" dirty="0">
              <a:solidFill>
                <a:schemeClr val="tx1"/>
              </a:solidFill>
            </a:endParaRPr>
          </a:p>
        </p:txBody>
      </p:sp>
    </p:spTree>
    <p:extLst>
      <p:ext uri="{BB962C8B-B14F-4D97-AF65-F5344CB8AC3E}">
        <p14:creationId xmlns:p14="http://schemas.microsoft.com/office/powerpoint/2010/main" val="2430196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34" y="482860"/>
            <a:ext cx="9617365" cy="564543"/>
          </a:xfrm>
        </p:spPr>
        <p:txBody>
          <a:bodyPr/>
          <a:lstStyle/>
          <a:p>
            <a:r>
              <a:rPr lang="en-GB" sz="3600" dirty="0" smtClean="0"/>
              <a:t>Eligibility</a:t>
            </a:r>
            <a:endParaRPr lang="en-GB" sz="3600" dirty="0"/>
          </a:p>
        </p:txBody>
      </p:sp>
      <p:sp>
        <p:nvSpPr>
          <p:cNvPr id="6" name="Text Placeholder 2"/>
          <p:cNvSpPr txBox="1">
            <a:spLocks/>
          </p:cNvSpPr>
          <p:nvPr/>
        </p:nvSpPr>
        <p:spPr>
          <a:xfrm>
            <a:off x="759541" y="1352760"/>
            <a:ext cx="10515600" cy="388190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2"/>
              </a:buClr>
            </a:pPr>
            <a:r>
              <a:rPr lang="en-US" sz="2400" dirty="0">
                <a:solidFill>
                  <a:schemeClr val="tx2"/>
                </a:solidFill>
              </a:rPr>
              <a:t>Consortium composition (collaborative projects)</a:t>
            </a:r>
          </a:p>
          <a:p>
            <a:pPr marL="342900" lvl="1" indent="-342900">
              <a:spcBef>
                <a:spcPts val="600"/>
              </a:spcBef>
              <a:buClr>
                <a:schemeClr val="accent2"/>
              </a:buClr>
              <a:buFont typeface="Arial" panose="020B0604020202020204" pitchFamily="34" charset="0"/>
              <a:buChar char="●"/>
            </a:pPr>
            <a:r>
              <a:rPr lang="en-US" sz="2400" b="0" dirty="0">
                <a:solidFill>
                  <a:schemeClr val="tx1"/>
                </a:solidFill>
              </a:rPr>
              <a:t>at least one independent legal entity established in a Member State, and</a:t>
            </a:r>
          </a:p>
          <a:p>
            <a:pPr marL="342900" lvl="1" indent="-342900">
              <a:buClr>
                <a:schemeClr val="accent2"/>
              </a:buClr>
              <a:buFont typeface="Arial" panose="020B0604020202020204" pitchFamily="34" charset="0"/>
              <a:buChar char="●"/>
            </a:pPr>
            <a:r>
              <a:rPr lang="en-US" sz="2400" b="0" dirty="0">
                <a:solidFill>
                  <a:schemeClr val="tx1"/>
                </a:solidFill>
              </a:rPr>
              <a:t>at least two other independent legal entities each established either in a different Member State or an Associated Country.</a:t>
            </a:r>
          </a:p>
          <a:p>
            <a:pPr lvl="1"/>
            <a:endParaRPr lang="en-US" sz="2000" dirty="0" smtClean="0">
              <a:solidFill>
                <a:schemeClr val="tx2"/>
              </a:solidFill>
            </a:endParaRPr>
          </a:p>
          <a:p>
            <a:pPr lvl="1"/>
            <a:endParaRPr lang="en-US" sz="2000" dirty="0">
              <a:solidFill>
                <a:schemeClr val="tx2"/>
              </a:solidFill>
            </a:endParaRPr>
          </a:p>
          <a:p>
            <a:pPr lvl="1"/>
            <a:r>
              <a:rPr lang="en-US" sz="2000" dirty="0" smtClean="0">
                <a:solidFill>
                  <a:schemeClr val="tx2"/>
                </a:solidFill>
              </a:rPr>
              <a:t>NEW! Gender </a:t>
            </a:r>
            <a:r>
              <a:rPr lang="en-US" sz="2000" dirty="0">
                <a:solidFill>
                  <a:schemeClr val="tx2"/>
                </a:solidFill>
              </a:rPr>
              <a:t>Equality Plan (applicable only from 2022 </a:t>
            </a:r>
            <a:r>
              <a:rPr lang="en-US" sz="2000" dirty="0" smtClean="0">
                <a:solidFill>
                  <a:schemeClr val="tx2"/>
                </a:solidFill>
              </a:rPr>
              <a:t>on)</a:t>
            </a:r>
            <a:endParaRPr lang="en-GB" sz="2000" b="1" dirty="0" smtClean="0">
              <a:solidFill>
                <a:schemeClr val="tx2"/>
              </a:solidFill>
            </a:endParaRPr>
          </a:p>
          <a:p>
            <a:pPr lvl="1"/>
            <a:r>
              <a:rPr lang="en-US" sz="2000" b="0" dirty="0" smtClean="0">
                <a:solidFill>
                  <a:schemeClr val="tx1"/>
                </a:solidFill>
              </a:rPr>
              <a:t>Participants </a:t>
            </a:r>
            <a:r>
              <a:rPr lang="en-US" sz="2000" b="0" dirty="0">
                <a:solidFill>
                  <a:schemeClr val="tx1"/>
                </a:solidFill>
              </a:rPr>
              <a:t>that are public bodies, research </a:t>
            </a:r>
            <a:r>
              <a:rPr lang="en-US" sz="2000" b="0" dirty="0" err="1">
                <a:solidFill>
                  <a:schemeClr val="tx1"/>
                </a:solidFill>
              </a:rPr>
              <a:t>organisations</a:t>
            </a:r>
            <a:r>
              <a:rPr lang="en-US" sz="2000" b="0" dirty="0">
                <a:solidFill>
                  <a:schemeClr val="tx1"/>
                </a:solidFill>
              </a:rPr>
              <a:t> or higher education establishments </a:t>
            </a:r>
            <a:r>
              <a:rPr lang="en-US" sz="2000" b="0" dirty="0" smtClean="0">
                <a:solidFill>
                  <a:schemeClr val="tx1"/>
                </a:solidFill>
              </a:rPr>
              <a:t>from Members States and Associated countries </a:t>
            </a:r>
            <a:r>
              <a:rPr lang="en-US" sz="2000" dirty="0" smtClean="0"/>
              <a:t>must </a:t>
            </a:r>
            <a:r>
              <a:rPr lang="en-US" sz="2000" dirty="0"/>
              <a:t>have a gender equality plan</a:t>
            </a:r>
            <a:r>
              <a:rPr lang="en-US" sz="2000" b="0" dirty="0">
                <a:solidFill>
                  <a:schemeClr val="tx1"/>
                </a:solidFill>
              </a:rPr>
              <a:t>, covering minimum process-related requirements</a:t>
            </a:r>
            <a:r>
              <a:rPr lang="en-US" sz="2000" b="0" dirty="0" smtClean="0">
                <a:solidFill>
                  <a:schemeClr val="tx1"/>
                </a:solidFill>
              </a:rPr>
              <a:t>.</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A </a:t>
            </a:r>
            <a:r>
              <a:rPr lang="en-US" sz="2000" b="0" dirty="0">
                <a:solidFill>
                  <a:schemeClr val="tx1"/>
                </a:solidFill>
              </a:rPr>
              <a:t>self-declaration will be requested at proposal stage (for all </a:t>
            </a:r>
            <a:r>
              <a:rPr lang="en-US" sz="2000" b="0" dirty="0" smtClean="0">
                <a:solidFill>
                  <a:schemeClr val="tx1"/>
                </a:solidFill>
              </a:rPr>
              <a:t>types </a:t>
            </a:r>
            <a:r>
              <a:rPr lang="en-US" sz="2000" b="0" dirty="0">
                <a:solidFill>
                  <a:schemeClr val="tx1"/>
                </a:solidFill>
              </a:rPr>
              <a:t>of </a:t>
            </a:r>
            <a:r>
              <a:rPr lang="en-US" sz="2000" b="0" dirty="0" smtClean="0">
                <a:solidFill>
                  <a:schemeClr val="tx1"/>
                </a:solidFill>
              </a:rPr>
              <a:t>participants).</a:t>
            </a:r>
          </a:p>
          <a:p>
            <a:pPr marL="342900" lvl="1" indent="-342900">
              <a:buClr>
                <a:schemeClr val="accent2"/>
              </a:buClr>
              <a:buFont typeface="Arial" panose="020B0604020202020204" pitchFamily="34" charset="0"/>
              <a:buChar char="●"/>
            </a:pPr>
            <a:r>
              <a:rPr lang="en-US" sz="2000" b="0" dirty="0" smtClean="0">
                <a:solidFill>
                  <a:schemeClr val="tx1"/>
                </a:solidFill>
              </a:rPr>
              <a:t>Included </a:t>
            </a:r>
            <a:r>
              <a:rPr lang="en-US" sz="2000" b="0" dirty="0">
                <a:solidFill>
                  <a:schemeClr val="tx1"/>
                </a:solidFill>
              </a:rPr>
              <a:t>in the entity validation process (based on self-declaration)</a:t>
            </a:r>
            <a:endParaRPr lang="fr-BE" sz="2000" b="0" dirty="0" smtClean="0">
              <a:solidFill>
                <a:schemeClr val="tx1"/>
              </a:solidFill>
            </a:endParaRPr>
          </a:p>
          <a:p>
            <a:pPr lvl="1">
              <a:buClr>
                <a:schemeClr val="accent2"/>
              </a:buClr>
            </a:pPr>
            <a:endParaRPr lang="en-GB" sz="2000" b="0" dirty="0">
              <a:solidFill>
                <a:schemeClr val="tx1"/>
              </a:solidFill>
            </a:endParaRPr>
          </a:p>
          <a:p>
            <a:pPr lvl="1">
              <a:buClr>
                <a:schemeClr val="accent2"/>
              </a:buClr>
            </a:pPr>
            <a:endParaRPr lang="fr-BE" sz="2000" b="0" dirty="0" smtClean="0">
              <a:solidFill>
                <a:schemeClr val="tx1"/>
              </a:solidFill>
            </a:endParaRPr>
          </a:p>
        </p:txBody>
      </p:sp>
    </p:spTree>
    <p:extLst>
      <p:ext uri="{BB962C8B-B14F-4D97-AF65-F5344CB8AC3E}">
        <p14:creationId xmlns:p14="http://schemas.microsoft.com/office/powerpoint/2010/main" val="2082738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838200" y="2820844"/>
            <a:ext cx="3240000" cy="3084655"/>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EU countries</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Member </a:t>
            </a:r>
            <a:r>
              <a:rPr lang="en-US" sz="2000" b="0" dirty="0">
                <a:solidFill>
                  <a:schemeClr val="tx1"/>
                </a:solidFill>
              </a:rPr>
              <a:t>States (MS) </a:t>
            </a:r>
            <a:r>
              <a:rPr lang="en-US" sz="2000" b="0" dirty="0" smtClean="0">
                <a:solidFill>
                  <a:schemeClr val="tx1"/>
                </a:solidFill>
              </a:rPr>
              <a:t>including </a:t>
            </a:r>
            <a:r>
              <a:rPr lang="en-US" sz="2000" b="0" dirty="0">
                <a:solidFill>
                  <a:schemeClr val="tx1"/>
                </a:solidFill>
              </a:rPr>
              <a:t>their outermost </a:t>
            </a:r>
            <a:r>
              <a:rPr lang="en-US" sz="2000" b="0" dirty="0" smtClean="0">
                <a:solidFill>
                  <a:schemeClr val="tx1"/>
                </a:solidFill>
              </a:rPr>
              <a:t>regions</a:t>
            </a:r>
            <a:endParaRPr lang="en-US" sz="2000" b="0" dirty="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The </a:t>
            </a:r>
            <a:r>
              <a:rPr lang="en-US" sz="2000" b="0" dirty="0">
                <a:solidFill>
                  <a:schemeClr val="tx1"/>
                </a:solidFill>
              </a:rPr>
              <a:t>Overseas Countries and Territories (OCTs) linked to the MS</a:t>
            </a:r>
            <a:r>
              <a:rPr lang="en-US" sz="2000" b="0" dirty="0" smtClean="0">
                <a:solidFill>
                  <a:schemeClr val="tx1"/>
                </a:solidFill>
              </a:rPr>
              <a:t>.</a:t>
            </a:r>
            <a:endParaRPr lang="en-US" sz="2000" b="0" dirty="0">
              <a:solidFill>
                <a:schemeClr val="tx1"/>
              </a:solidFill>
            </a:endParaRPr>
          </a:p>
        </p:txBody>
      </p:sp>
      <p:sp>
        <p:nvSpPr>
          <p:cNvPr id="5" name="Text Placeholder 2"/>
          <p:cNvSpPr txBox="1">
            <a:spLocks/>
          </p:cNvSpPr>
          <p:nvPr/>
        </p:nvSpPr>
        <p:spPr>
          <a:xfrm>
            <a:off x="4476000" y="2820844"/>
            <a:ext cx="3240000" cy="3648535"/>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Non-EU countries</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Countries </a:t>
            </a:r>
            <a:r>
              <a:rPr lang="en-US" sz="2000" b="0" dirty="0">
                <a:solidFill>
                  <a:schemeClr val="tx1"/>
                </a:solidFill>
              </a:rPr>
              <a:t>associated to Horizon </a:t>
            </a:r>
            <a:r>
              <a:rPr lang="en-US" sz="2000" b="0" dirty="0" smtClean="0">
                <a:solidFill>
                  <a:schemeClr val="tx1"/>
                </a:solidFill>
              </a:rPr>
              <a:t>Europe (AC)</a:t>
            </a:r>
            <a:endParaRPr lang="en-US" sz="2000" b="0" dirty="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Low and middle income countries: See </a:t>
            </a:r>
            <a:r>
              <a:rPr lang="en-US" sz="2000" b="0" dirty="0">
                <a:solidFill>
                  <a:schemeClr val="tx1"/>
                </a:solidFill>
                <a:hlinkClick r:id="rId2"/>
              </a:rPr>
              <a:t>HE Programme Guide</a:t>
            </a:r>
            <a:r>
              <a:rPr lang="en-US" sz="2000" b="0" dirty="0">
                <a:solidFill>
                  <a:schemeClr val="tx1"/>
                </a:solidFill>
              </a:rPr>
              <a:t>. </a:t>
            </a:r>
            <a:endParaRPr lang="en-US" sz="2000" b="0" dirty="0" smtClean="0">
              <a:solidFill>
                <a:schemeClr val="tx1"/>
              </a:solidFill>
            </a:endParaRPr>
          </a:p>
        </p:txBody>
      </p:sp>
      <p:sp>
        <p:nvSpPr>
          <p:cNvPr id="6" name="Text Placeholder 2"/>
          <p:cNvSpPr txBox="1">
            <a:spLocks/>
          </p:cNvSpPr>
          <p:nvPr/>
        </p:nvSpPr>
        <p:spPr>
          <a:xfrm>
            <a:off x="8137495" y="2820844"/>
            <a:ext cx="4078200" cy="3999055"/>
          </a:xfrm>
          <a:prstGeom prst="rect">
            <a:avLst/>
          </a:prstGeom>
          <a:solidFill>
            <a:schemeClr val="bg1"/>
          </a:solidFill>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Specific cases</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Affiliated </a:t>
            </a:r>
            <a:r>
              <a:rPr lang="en-US" sz="2000" b="0" dirty="0" smtClean="0">
                <a:solidFill>
                  <a:schemeClr val="tx1"/>
                </a:solidFill>
              </a:rPr>
              <a:t>entities established in countries </a:t>
            </a:r>
            <a:r>
              <a:rPr lang="en-US" sz="2000" b="0" dirty="0">
                <a:solidFill>
                  <a:schemeClr val="tx1"/>
                </a:solidFill>
              </a:rPr>
              <a:t>eligible for funding</a:t>
            </a:r>
            <a:r>
              <a:rPr lang="en-US" sz="2000" b="0" dirty="0" smtClean="0">
                <a:solidFill>
                  <a:schemeClr val="tx1"/>
                </a:solidFill>
              </a:rPr>
              <a:t>.</a:t>
            </a:r>
            <a:endParaRPr lang="en-US" sz="2000" b="0" dirty="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EU </a:t>
            </a:r>
            <a:r>
              <a:rPr lang="en-US" sz="2000" b="0" dirty="0" smtClean="0">
                <a:solidFill>
                  <a:schemeClr val="tx1"/>
                </a:solidFill>
              </a:rPr>
              <a:t>bodies </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International </a:t>
            </a:r>
            <a:r>
              <a:rPr lang="en-US" sz="2000" b="0" dirty="0" err="1" smtClean="0">
                <a:solidFill>
                  <a:schemeClr val="tx1"/>
                </a:solidFill>
              </a:rPr>
              <a:t>organisations</a:t>
            </a:r>
            <a:r>
              <a:rPr lang="en-US" sz="2000" b="0" dirty="0" smtClean="0">
                <a:solidFill>
                  <a:schemeClr val="tx1"/>
                </a:solidFill>
              </a:rPr>
              <a:t> (IO):  </a:t>
            </a:r>
            <a:endParaRPr lang="en-US" sz="2000" b="0" dirty="0">
              <a:solidFill>
                <a:schemeClr val="tx1"/>
              </a:solidFill>
            </a:endParaRPr>
          </a:p>
          <a:p>
            <a:pPr marL="625475" lvl="2" indent="-342900">
              <a:spcBef>
                <a:spcPts val="1200"/>
              </a:spcBef>
              <a:buClr>
                <a:schemeClr val="accent2"/>
              </a:buClr>
              <a:buFont typeface="Arial" panose="020B0604020202020204" pitchFamily="34" charset="0"/>
              <a:buChar char="●"/>
            </a:pPr>
            <a:r>
              <a:rPr lang="en-US" sz="1400" b="0" dirty="0">
                <a:solidFill>
                  <a:schemeClr val="tx1"/>
                </a:solidFill>
              </a:rPr>
              <a:t>International European research </a:t>
            </a:r>
            <a:r>
              <a:rPr lang="en-US" sz="1400" b="0" dirty="0" err="1">
                <a:solidFill>
                  <a:schemeClr val="tx1"/>
                </a:solidFill>
              </a:rPr>
              <a:t>organisations</a:t>
            </a:r>
            <a:r>
              <a:rPr lang="en-US" sz="1400" b="0" dirty="0">
                <a:solidFill>
                  <a:schemeClr val="tx1"/>
                </a:solidFill>
              </a:rPr>
              <a:t> are eligible </a:t>
            </a:r>
            <a:r>
              <a:rPr lang="en-US" sz="1400" b="0" dirty="0" smtClean="0">
                <a:solidFill>
                  <a:schemeClr val="tx1"/>
                </a:solidFill>
              </a:rPr>
              <a:t>for  </a:t>
            </a:r>
            <a:r>
              <a:rPr lang="en-US" sz="1400" b="0" dirty="0">
                <a:solidFill>
                  <a:schemeClr val="tx1"/>
                </a:solidFill>
              </a:rPr>
              <a:t>funding</a:t>
            </a:r>
            <a:r>
              <a:rPr lang="en-US" sz="1400" b="0" dirty="0" smtClean="0">
                <a:solidFill>
                  <a:schemeClr val="tx1"/>
                </a:solidFill>
              </a:rPr>
              <a:t>.</a:t>
            </a:r>
          </a:p>
          <a:p>
            <a:pPr marL="625475" lvl="2" indent="-342900">
              <a:spcBef>
                <a:spcPts val="1200"/>
              </a:spcBef>
              <a:buClr>
                <a:schemeClr val="accent2"/>
              </a:buClr>
              <a:buFont typeface="Arial" panose="020B0604020202020204" pitchFamily="34" charset="0"/>
              <a:buChar char="●"/>
            </a:pPr>
            <a:r>
              <a:rPr lang="en-US" sz="1400" dirty="0" smtClean="0"/>
              <a:t>Other IO are </a:t>
            </a:r>
            <a:r>
              <a:rPr lang="en-US" sz="1400" dirty="0"/>
              <a:t>not </a:t>
            </a:r>
            <a:r>
              <a:rPr lang="en-US" sz="1400" dirty="0" smtClean="0"/>
              <a:t>eligible (only exceptionally if participation is essential)</a:t>
            </a:r>
          </a:p>
          <a:p>
            <a:pPr marL="282575" lvl="2">
              <a:spcBef>
                <a:spcPts val="1200"/>
              </a:spcBef>
              <a:buClr>
                <a:schemeClr val="accent2"/>
              </a:buClr>
            </a:pPr>
            <a:endParaRPr lang="en-US" sz="1400" b="0" dirty="0">
              <a:solidFill>
                <a:schemeClr val="tx1"/>
              </a:solidFill>
            </a:endParaRPr>
          </a:p>
        </p:txBody>
      </p:sp>
      <p:cxnSp>
        <p:nvCxnSpPr>
          <p:cNvPr id="7" name="Straight Connector 6"/>
          <p:cNvCxnSpPr/>
          <p:nvPr/>
        </p:nvCxnSpPr>
        <p:spPr>
          <a:xfrm>
            <a:off x="4294327" y="2996105"/>
            <a:ext cx="12497" cy="3642439"/>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26747" y="2996105"/>
            <a:ext cx="1101" cy="3642439"/>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000" y="1694019"/>
            <a:ext cx="972000" cy="972000"/>
          </a:xfrm>
          <a:prstGeom prst="rect">
            <a:avLst/>
          </a:prstGeom>
        </p:spPr>
      </p:pic>
      <p:sp>
        <p:nvSpPr>
          <p:cNvPr id="12" name="Title 1"/>
          <p:cNvSpPr>
            <a:spLocks noGrp="1"/>
          </p:cNvSpPr>
          <p:nvPr>
            <p:ph type="title"/>
          </p:nvPr>
        </p:nvSpPr>
        <p:spPr>
          <a:xfrm>
            <a:off x="838200" y="482860"/>
            <a:ext cx="10515600" cy="564543"/>
          </a:xfrm>
        </p:spPr>
        <p:txBody>
          <a:bodyPr/>
          <a:lstStyle/>
          <a:p>
            <a:r>
              <a:rPr lang="en-US" sz="3200" dirty="0" smtClean="0">
                <a:solidFill>
                  <a:schemeClr val="tx2"/>
                </a:solidFill>
                <a:latin typeface="+mn-lt"/>
                <a:ea typeface="+mn-ea"/>
                <a:cs typeface="+mn-cs"/>
              </a:rPr>
              <a:t>Who is eligible for funding?</a:t>
            </a:r>
            <a:endParaRPr lang="en-GB" sz="3200" dirty="0">
              <a:solidFill>
                <a:schemeClr val="tx2"/>
              </a:solidFill>
              <a:latin typeface="+mn-lt"/>
              <a:ea typeface="+mn-ea"/>
              <a:cs typeface="+mn-cs"/>
            </a:endParaRPr>
          </a:p>
        </p:txBody>
      </p:sp>
      <p:grpSp>
        <p:nvGrpSpPr>
          <p:cNvPr id="11" name="Group 10"/>
          <p:cNvGrpSpPr/>
          <p:nvPr/>
        </p:nvGrpSpPr>
        <p:grpSpPr>
          <a:xfrm>
            <a:off x="9744595" y="1748019"/>
            <a:ext cx="864000" cy="864000"/>
            <a:chOff x="2201123" y="3724632"/>
            <a:chExt cx="864000" cy="864000"/>
          </a:xfrm>
        </p:grpSpPr>
        <p:sp>
          <p:nvSpPr>
            <p:cNvPr id="13" name="Oval 12"/>
            <p:cNvSpPr/>
            <p:nvPr/>
          </p:nvSpPr>
          <p:spPr>
            <a:xfrm>
              <a:off x="220112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425" y="3809934"/>
              <a:ext cx="693397" cy="693397"/>
            </a:xfrm>
            <a:prstGeom prst="rect">
              <a:avLst/>
            </a:prstGeom>
          </p:spPr>
        </p:pic>
      </p:grpSp>
      <p:grpSp>
        <p:nvGrpSpPr>
          <p:cNvPr id="15" name="Group 14"/>
          <p:cNvGrpSpPr/>
          <p:nvPr/>
        </p:nvGrpSpPr>
        <p:grpSpPr>
          <a:xfrm>
            <a:off x="2026200" y="1748019"/>
            <a:ext cx="864000" cy="864000"/>
            <a:chOff x="4409515" y="2641504"/>
            <a:chExt cx="864000" cy="864000"/>
          </a:xfrm>
        </p:grpSpPr>
        <p:sp>
          <p:nvSpPr>
            <p:cNvPr id="16" name="Oval 15"/>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spTree>
    <p:extLst>
      <p:ext uri="{BB962C8B-B14F-4D97-AF65-F5344CB8AC3E}">
        <p14:creationId xmlns:p14="http://schemas.microsoft.com/office/powerpoint/2010/main" val="1344897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F725DF6-3E2D-D94B-8D4C-92EE982BF60E}"/>
              </a:ext>
            </a:extLst>
          </p:cNvPr>
          <p:cNvSpPr txBox="1"/>
          <p:nvPr/>
        </p:nvSpPr>
        <p:spPr>
          <a:xfrm>
            <a:off x="11268" y="2448838"/>
            <a:ext cx="12169464" cy="1446550"/>
          </a:xfrm>
          <a:prstGeom prst="rect">
            <a:avLst/>
          </a:prstGeom>
          <a:noFill/>
        </p:spPr>
        <p:txBody>
          <a:bodyPr wrap="square" rtlCol="0">
            <a:spAutoFit/>
          </a:bodyPr>
          <a:lstStyle/>
          <a:p>
            <a:pPr algn="ctr"/>
            <a:r>
              <a:rPr lang="en-US" sz="4400" b="1" dirty="0">
                <a:solidFill>
                  <a:srgbClr val="FFFFFF"/>
                </a:solidFill>
              </a:rPr>
              <a:t>SESAR 3 DIGITAL EUROPEAN </a:t>
            </a:r>
            <a:r>
              <a:rPr lang="en-US" sz="4400" b="1" dirty="0" smtClean="0">
                <a:solidFill>
                  <a:srgbClr val="FFFFFF"/>
                </a:solidFill>
              </a:rPr>
              <a:t>SKY </a:t>
            </a:r>
          </a:p>
          <a:p>
            <a:pPr algn="ctr"/>
            <a:r>
              <a:rPr lang="en-US" sz="4400" b="1" dirty="0" smtClean="0">
                <a:solidFill>
                  <a:srgbClr val="FFFFFF"/>
                </a:solidFill>
              </a:rPr>
              <a:t>OVERVIEW</a:t>
            </a:r>
            <a:endParaRPr lang="fr-BE" sz="4400" dirty="0">
              <a:solidFill>
                <a:srgbClr val="FFFFFF"/>
              </a:solidFill>
            </a:endParaRPr>
          </a:p>
        </p:txBody>
      </p:sp>
      <p:sp>
        <p:nvSpPr>
          <p:cNvPr id="3" name="ZoneTexte 2">
            <a:extLst>
              <a:ext uri="{FF2B5EF4-FFF2-40B4-BE49-F238E27FC236}">
                <a16:creationId xmlns:a16="http://schemas.microsoft.com/office/drawing/2014/main" id="{636CAE4B-7295-0043-961F-A9FB0E91915C}"/>
              </a:ext>
            </a:extLst>
          </p:cNvPr>
          <p:cNvSpPr txBox="1"/>
          <p:nvPr/>
        </p:nvSpPr>
        <p:spPr>
          <a:xfrm>
            <a:off x="11268" y="4029356"/>
            <a:ext cx="12169464" cy="400110"/>
          </a:xfrm>
          <a:prstGeom prst="rect">
            <a:avLst/>
          </a:prstGeom>
          <a:noFill/>
        </p:spPr>
        <p:txBody>
          <a:bodyPr wrap="square" rtlCol="0">
            <a:spAutoFit/>
          </a:bodyPr>
          <a:lstStyle/>
          <a:p>
            <a:pPr algn="ctr"/>
            <a:r>
              <a:rPr lang="fr-BE" sz="2000" b="1" dirty="0" smtClean="0">
                <a:solidFill>
                  <a:srgbClr val="FFFFFF"/>
                </a:solidFill>
              </a:rPr>
              <a:t>Alfredo Gomez de Segura</a:t>
            </a:r>
            <a:r>
              <a:rPr lang="fr-BE" sz="2000" b="1" dirty="0">
                <a:solidFill>
                  <a:srgbClr val="FFFFFF"/>
                </a:solidFill>
              </a:rPr>
              <a:t> </a:t>
            </a:r>
            <a:endParaRPr lang="fr-BE" sz="2000" dirty="0">
              <a:solidFill>
                <a:srgbClr val="FFFFFF"/>
              </a:solidFill>
            </a:endParaRPr>
          </a:p>
        </p:txBody>
      </p:sp>
    </p:spTree>
    <p:extLst>
      <p:ext uri="{BB962C8B-B14F-4D97-AF65-F5344CB8AC3E}">
        <p14:creationId xmlns:p14="http://schemas.microsoft.com/office/powerpoint/2010/main" val="1019792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838200" y="4101005"/>
            <a:ext cx="10515600" cy="222664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1200"/>
              </a:spcBef>
              <a:buClr>
                <a:schemeClr val="accent2"/>
              </a:buClr>
            </a:pPr>
            <a:r>
              <a:rPr lang="en-US" sz="2000" dirty="0">
                <a:solidFill>
                  <a:schemeClr val="tx2"/>
                </a:solidFill>
              </a:rPr>
              <a:t>Specific situation of UK</a:t>
            </a:r>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The </a:t>
            </a:r>
            <a:r>
              <a:rPr lang="en-US" sz="2000" b="0" dirty="0">
                <a:solidFill>
                  <a:schemeClr val="tx1"/>
                </a:solidFill>
              </a:rPr>
              <a:t>UK is expected to soon become an associated country to </a:t>
            </a:r>
            <a:r>
              <a:rPr lang="en-US" sz="2000" b="0" dirty="0" smtClean="0">
                <a:solidFill>
                  <a:schemeClr val="tx1"/>
                </a:solidFill>
              </a:rPr>
              <a:t>Horizon </a:t>
            </a:r>
            <a:r>
              <a:rPr lang="en-US" sz="2000" b="0" dirty="0">
                <a:solidFill>
                  <a:schemeClr val="tx1"/>
                </a:solidFill>
              </a:rPr>
              <a:t>Europe. </a:t>
            </a:r>
            <a:r>
              <a:rPr lang="en-US" sz="2000" b="0" dirty="0" smtClean="0">
                <a:solidFill>
                  <a:schemeClr val="tx1"/>
                </a:solidFill>
              </a:rPr>
              <a:t>UK </a:t>
            </a:r>
            <a:r>
              <a:rPr lang="en-US" sz="2000" b="0" dirty="0">
                <a:solidFill>
                  <a:schemeClr val="tx1"/>
                </a:solidFill>
              </a:rPr>
              <a:t>entities </a:t>
            </a:r>
            <a:r>
              <a:rPr lang="en-US" sz="2000" b="0" dirty="0" smtClean="0">
                <a:solidFill>
                  <a:schemeClr val="tx1"/>
                </a:solidFill>
              </a:rPr>
              <a:t>can take </a:t>
            </a:r>
            <a:r>
              <a:rPr lang="en-US" sz="2000" b="0" dirty="0">
                <a:solidFill>
                  <a:schemeClr val="tx1"/>
                </a:solidFill>
              </a:rPr>
              <a:t>part in the first calls for proposals of Horizon Europe</a:t>
            </a:r>
            <a:endParaRPr lang="en-US" sz="2000" b="0" dirty="0" smtClean="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The UK is associating to the full Horizon Europe programme with the only exception of the EIC Fund (which is the loan/equity instrument of the </a:t>
            </a:r>
            <a:r>
              <a:rPr lang="en-US" sz="2000" b="0" dirty="0" smtClean="0">
                <a:solidFill>
                  <a:schemeClr val="tx1"/>
                </a:solidFill>
              </a:rPr>
              <a:t>EIC).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240" y="2026950"/>
            <a:ext cx="972000" cy="972000"/>
          </a:xfrm>
          <a:prstGeom prst="rect">
            <a:avLst/>
          </a:prstGeom>
        </p:spPr>
      </p:pic>
      <p:sp>
        <p:nvSpPr>
          <p:cNvPr id="12" name="Title 1"/>
          <p:cNvSpPr>
            <a:spLocks noGrp="1"/>
          </p:cNvSpPr>
          <p:nvPr>
            <p:ph type="title"/>
          </p:nvPr>
        </p:nvSpPr>
        <p:spPr>
          <a:xfrm>
            <a:off x="838200" y="482860"/>
            <a:ext cx="10515600" cy="564543"/>
          </a:xfrm>
        </p:spPr>
        <p:txBody>
          <a:bodyPr/>
          <a:lstStyle/>
          <a:p>
            <a:r>
              <a:rPr lang="en-US" sz="3200" dirty="0" smtClean="0">
                <a:solidFill>
                  <a:schemeClr val="tx2"/>
                </a:solidFill>
                <a:latin typeface="+mn-lt"/>
                <a:ea typeface="+mn-ea"/>
                <a:cs typeface="+mn-cs"/>
              </a:rPr>
              <a:t>Associated Countries</a:t>
            </a:r>
            <a:endParaRPr lang="en-GB" sz="3200" dirty="0">
              <a:solidFill>
                <a:schemeClr val="tx2"/>
              </a:solidFill>
              <a:latin typeface="+mn-lt"/>
              <a:ea typeface="+mn-ea"/>
              <a:cs typeface="+mn-cs"/>
            </a:endParaRPr>
          </a:p>
        </p:txBody>
      </p:sp>
      <p:sp>
        <p:nvSpPr>
          <p:cNvPr id="18" name="Text Placeholder 2"/>
          <p:cNvSpPr txBox="1">
            <a:spLocks/>
          </p:cNvSpPr>
          <p:nvPr/>
        </p:nvSpPr>
        <p:spPr>
          <a:xfrm>
            <a:off x="838200" y="1368151"/>
            <a:ext cx="10515600" cy="2289598"/>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27175">
              <a:spcAft>
                <a:spcPts val="1200"/>
              </a:spcAft>
              <a:buClr>
                <a:schemeClr val="tx1"/>
              </a:buClr>
            </a:pPr>
            <a:r>
              <a:rPr lang="en-US" dirty="0">
                <a:solidFill>
                  <a:srgbClr val="404A52"/>
                </a:solidFill>
              </a:rPr>
              <a:t>For the purposes of the eligibility conditions, applicants established in Horizon 2020 Associated Countries or in other third countries negotiating association to Horizon Europe will be treated as entities established in an Associated Country, if the Horizon Europe association agreement with the third country concerned applies at the time of signature of the grant agreement.</a:t>
            </a:r>
          </a:p>
          <a:p>
            <a:pPr marL="2239963">
              <a:spcAft>
                <a:spcPts val="1200"/>
              </a:spcAft>
              <a:buClr>
                <a:schemeClr val="tx1"/>
              </a:buClr>
            </a:pPr>
            <a:endParaRPr lang="en-GB" dirty="0">
              <a:solidFill>
                <a:srgbClr val="404A52"/>
              </a:solidFill>
            </a:endParaRPr>
          </a:p>
        </p:txBody>
      </p:sp>
    </p:spTree>
    <p:extLst>
      <p:ext uri="{BB962C8B-B14F-4D97-AF65-F5344CB8AC3E}">
        <p14:creationId xmlns:p14="http://schemas.microsoft.com/office/powerpoint/2010/main" val="160467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1169329" y="765131"/>
            <a:ext cx="9617365" cy="564543"/>
          </a:xfrm>
        </p:spPr>
        <p:txBody>
          <a:bodyPr/>
          <a:lstStyle/>
          <a:p>
            <a:r>
              <a:rPr lang="en-GB" dirty="0"/>
              <a:t>Activities eligible for funding</a:t>
            </a:r>
          </a:p>
        </p:txBody>
      </p:sp>
      <p:sp>
        <p:nvSpPr>
          <p:cNvPr id="23" name="Text Placeholder 2"/>
          <p:cNvSpPr txBox="1">
            <a:spLocks/>
          </p:cNvSpPr>
          <p:nvPr/>
        </p:nvSpPr>
        <p:spPr>
          <a:xfrm>
            <a:off x="720212" y="1682076"/>
            <a:ext cx="10515600" cy="4109303"/>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000" dirty="0">
                <a:solidFill>
                  <a:schemeClr val="tx2"/>
                </a:solidFill>
              </a:rPr>
              <a:t>Eligible activities are the ones described in the call conditions</a:t>
            </a:r>
          </a:p>
          <a:p>
            <a:pPr lvl="1">
              <a:spcBef>
                <a:spcPts val="600"/>
              </a:spcBef>
              <a:buClr>
                <a:schemeClr val="accent2"/>
              </a:buClr>
            </a:pPr>
            <a:r>
              <a:rPr lang="en-US" sz="2000" b="0" dirty="0" smtClean="0">
                <a:solidFill>
                  <a:schemeClr val="tx1"/>
                </a:solidFill>
              </a:rPr>
              <a:t>Activities must </a:t>
            </a:r>
            <a:r>
              <a:rPr lang="en-US" sz="2000" dirty="0" smtClean="0"/>
              <a:t>focus </a:t>
            </a:r>
            <a:r>
              <a:rPr lang="en-US" sz="2000" dirty="0"/>
              <a:t>exclusively on civil applications </a:t>
            </a:r>
            <a:r>
              <a:rPr lang="en-US" sz="2000" b="0" dirty="0">
                <a:solidFill>
                  <a:schemeClr val="tx1"/>
                </a:solidFill>
              </a:rPr>
              <a:t>and </a:t>
            </a:r>
            <a:r>
              <a:rPr lang="en-US" sz="2000" u="sng" dirty="0"/>
              <a:t>must not</a:t>
            </a:r>
            <a:r>
              <a:rPr lang="en-US" sz="2000" b="0" dirty="0">
                <a:solidFill>
                  <a:schemeClr val="tx1"/>
                </a:solidFill>
              </a:rPr>
              <a:t>: </a:t>
            </a:r>
            <a:endParaRPr lang="en-US" sz="2000" b="0" dirty="0" smtClean="0">
              <a:solidFill>
                <a:schemeClr val="tx1"/>
              </a:solidFill>
            </a:endParaRPr>
          </a:p>
          <a:p>
            <a:pPr lvl="1">
              <a:spcBef>
                <a:spcPts val="600"/>
              </a:spcBef>
              <a:buClr>
                <a:schemeClr val="accent2"/>
              </a:buClr>
            </a:pPr>
            <a:endParaRPr lang="en-US" sz="2000" b="0" dirty="0">
              <a:solidFill>
                <a:schemeClr val="tx1"/>
              </a:solidFill>
            </a:endParaRPr>
          </a:p>
          <a:p>
            <a:pPr marL="1257300" lvl="2" indent="-342900">
              <a:spcBef>
                <a:spcPts val="600"/>
              </a:spcBef>
              <a:buClr>
                <a:schemeClr val="accent2"/>
              </a:buClr>
              <a:buFont typeface="Arial" panose="020B0604020202020204" pitchFamily="34" charset="0"/>
              <a:buChar char="●"/>
            </a:pPr>
            <a:r>
              <a:rPr lang="en-US" sz="1600" b="0" dirty="0" smtClean="0">
                <a:solidFill>
                  <a:schemeClr val="tx1"/>
                </a:solidFill>
              </a:rPr>
              <a:t>aim </a:t>
            </a:r>
            <a:r>
              <a:rPr lang="en-US" sz="1600" b="0" dirty="0">
                <a:solidFill>
                  <a:schemeClr val="tx1"/>
                </a:solidFill>
              </a:rPr>
              <a:t>at human cloning for reproductive purposes; </a:t>
            </a:r>
          </a:p>
          <a:p>
            <a:pPr marL="1257300" lvl="2" indent="-342900">
              <a:spcBef>
                <a:spcPts val="600"/>
              </a:spcBef>
              <a:buClr>
                <a:schemeClr val="accent2"/>
              </a:buClr>
              <a:buFont typeface="Arial" panose="020B0604020202020204" pitchFamily="34" charset="0"/>
              <a:buChar char="●"/>
            </a:pPr>
            <a:r>
              <a:rPr lang="en-US" sz="1600" b="0" dirty="0" smtClean="0">
                <a:solidFill>
                  <a:schemeClr val="tx1"/>
                </a:solidFill>
              </a:rPr>
              <a:t>intend </a:t>
            </a:r>
            <a:r>
              <a:rPr lang="en-US" sz="1600" b="0" dirty="0">
                <a:solidFill>
                  <a:schemeClr val="tx1"/>
                </a:solidFill>
              </a:rPr>
              <a:t>to modify the genetic heritage of human beings which could make such changes heritable (except for research relating to cancer treatment of the gonads, which may be financed);</a:t>
            </a:r>
          </a:p>
          <a:p>
            <a:pPr marL="1257300" lvl="2" indent="-342900">
              <a:spcBef>
                <a:spcPts val="600"/>
              </a:spcBef>
              <a:buClr>
                <a:schemeClr val="accent2"/>
              </a:buClr>
              <a:buFont typeface="Arial" panose="020B0604020202020204" pitchFamily="34" charset="0"/>
              <a:buChar char="●"/>
            </a:pPr>
            <a:r>
              <a:rPr lang="en-US" sz="1600" b="0" dirty="0" smtClean="0">
                <a:solidFill>
                  <a:schemeClr val="tx1"/>
                </a:solidFill>
              </a:rPr>
              <a:t>intend </a:t>
            </a:r>
            <a:r>
              <a:rPr lang="en-US" sz="1600" b="0" dirty="0">
                <a:solidFill>
                  <a:schemeClr val="tx1"/>
                </a:solidFill>
              </a:rPr>
              <a:t>to create human embryos solely for the purpose of research, or for the purpose of stem cell procurement, including by means </a:t>
            </a:r>
            <a:r>
              <a:rPr lang="en-US" sz="1600" dirty="0"/>
              <a:t>of somatic cell nuclear </a:t>
            </a:r>
            <a:r>
              <a:rPr lang="en-US" sz="1600" dirty="0" smtClean="0"/>
              <a:t>transfer;</a:t>
            </a:r>
          </a:p>
          <a:p>
            <a:pPr marL="1257300" lvl="2" indent="-342900">
              <a:spcBef>
                <a:spcPts val="600"/>
              </a:spcBef>
              <a:buClr>
                <a:schemeClr val="accent2"/>
              </a:buClr>
              <a:buFont typeface="Arial" panose="020B0604020202020204" pitchFamily="34" charset="0"/>
              <a:buChar char="●"/>
            </a:pPr>
            <a:r>
              <a:rPr lang="en-US" sz="1600" dirty="0"/>
              <a:t>l</a:t>
            </a:r>
            <a:r>
              <a:rPr lang="en-US" sz="1600" b="0" dirty="0" smtClean="0">
                <a:solidFill>
                  <a:schemeClr val="tx1"/>
                </a:solidFill>
              </a:rPr>
              <a:t>ead to the destruction of human embryos.</a:t>
            </a:r>
            <a:endParaRPr lang="en-US" sz="1600" b="0" dirty="0">
              <a:solidFill>
                <a:schemeClr val="tx1"/>
              </a:solidFill>
            </a:endParaRPr>
          </a:p>
          <a:p>
            <a:pPr lvl="1"/>
            <a:endParaRPr lang="fr-BE" sz="1200" b="0" dirty="0" smtClean="0">
              <a:solidFill>
                <a:schemeClr val="tx1"/>
              </a:solidFill>
            </a:endParaRPr>
          </a:p>
          <a:p>
            <a:pPr lvl="1"/>
            <a:endParaRPr lang="fr-BE" sz="1200" b="0" dirty="0">
              <a:solidFill>
                <a:schemeClr val="tx1"/>
              </a:solidFill>
            </a:endParaRPr>
          </a:p>
          <a:p>
            <a:pPr lvl="1"/>
            <a:r>
              <a:rPr lang="fr-BE" sz="2000" b="0" dirty="0" smtClean="0">
                <a:solidFill>
                  <a:schemeClr val="tx1"/>
                </a:solidFill>
              </a:rPr>
              <a:t>SESAR 3 JU topics </a:t>
            </a:r>
            <a:r>
              <a:rPr lang="fr-BE" sz="2000" b="0" dirty="0" err="1" smtClean="0">
                <a:solidFill>
                  <a:schemeClr val="tx1"/>
                </a:solidFill>
              </a:rPr>
              <a:t>guarantee</a:t>
            </a:r>
            <a:r>
              <a:rPr lang="fr-BE" sz="2000" b="0" dirty="0" smtClean="0">
                <a:solidFill>
                  <a:schemeClr val="tx1"/>
                </a:solidFill>
              </a:rPr>
              <a:t> an exclusive focus </a:t>
            </a:r>
            <a:r>
              <a:rPr lang="fr-BE" sz="2000" b="0" dirty="0">
                <a:solidFill>
                  <a:schemeClr val="tx1"/>
                </a:solidFill>
              </a:rPr>
              <a:t>on civil </a:t>
            </a:r>
            <a:r>
              <a:rPr lang="fr-BE" sz="2000" b="0" dirty="0" smtClean="0">
                <a:solidFill>
                  <a:schemeClr val="tx1"/>
                </a:solidFill>
              </a:rPr>
              <a:t>applications, </a:t>
            </a:r>
            <a:r>
              <a:rPr lang="fr-BE" sz="2000" b="0" dirty="0" err="1" smtClean="0">
                <a:solidFill>
                  <a:schemeClr val="tx1"/>
                </a:solidFill>
              </a:rPr>
              <a:t>even</a:t>
            </a:r>
            <a:r>
              <a:rPr lang="fr-BE" sz="2000" b="0" dirty="0" smtClean="0">
                <a:solidFill>
                  <a:schemeClr val="tx1"/>
                </a:solidFill>
              </a:rPr>
              <a:t> if the </a:t>
            </a:r>
            <a:r>
              <a:rPr lang="fr-BE" sz="2000" b="0" dirty="0" err="1" smtClean="0">
                <a:solidFill>
                  <a:schemeClr val="tx1"/>
                </a:solidFill>
              </a:rPr>
              <a:t>military</a:t>
            </a:r>
            <a:r>
              <a:rPr lang="fr-BE" sz="2000" b="0" dirty="0" smtClean="0">
                <a:solidFill>
                  <a:schemeClr val="tx1"/>
                </a:solidFill>
              </a:rPr>
              <a:t> </a:t>
            </a:r>
            <a:r>
              <a:rPr lang="fr-BE" sz="2000" b="0" dirty="0" err="1" smtClean="0">
                <a:solidFill>
                  <a:schemeClr val="tx1"/>
                </a:solidFill>
              </a:rPr>
              <a:t>is</a:t>
            </a:r>
            <a:r>
              <a:rPr lang="fr-BE" sz="2000" b="0" dirty="0" smtClean="0">
                <a:solidFill>
                  <a:schemeClr val="tx1"/>
                </a:solidFill>
              </a:rPr>
              <a:t> </a:t>
            </a:r>
            <a:r>
              <a:rPr lang="fr-BE" sz="2000" b="0" dirty="0" err="1" smtClean="0">
                <a:solidFill>
                  <a:schemeClr val="tx1"/>
                </a:solidFill>
              </a:rPr>
              <a:t>considered</a:t>
            </a:r>
            <a:r>
              <a:rPr lang="fr-BE" sz="2000" b="0" dirty="0" smtClean="0">
                <a:solidFill>
                  <a:schemeClr val="tx1"/>
                </a:solidFill>
              </a:rPr>
              <a:t> (</a:t>
            </a:r>
            <a:r>
              <a:rPr lang="fr-BE" sz="2000" b="0" dirty="0" err="1" smtClean="0">
                <a:solidFill>
                  <a:schemeClr val="tx1"/>
                </a:solidFill>
              </a:rPr>
              <a:t>eg</a:t>
            </a:r>
            <a:r>
              <a:rPr lang="fr-BE" sz="2000" b="0" dirty="0" smtClean="0">
                <a:solidFill>
                  <a:schemeClr val="tx1"/>
                </a:solidFill>
              </a:rPr>
              <a:t> topic on </a:t>
            </a:r>
            <a:r>
              <a:rPr lang="en-GB" b="0" smtClean="0"/>
              <a:t>civil–military </a:t>
            </a:r>
            <a:r>
              <a:rPr lang="en-GB" b="0" dirty="0"/>
              <a:t>interoperability </a:t>
            </a:r>
            <a:r>
              <a:rPr lang="en-GB" b="0"/>
              <a:t>and </a:t>
            </a:r>
            <a:r>
              <a:rPr lang="en-GB" b="0" smtClean="0"/>
              <a:t>coordination)</a:t>
            </a:r>
            <a:endParaRPr lang="en-GB" b="0" dirty="0"/>
          </a:p>
          <a:p>
            <a:pPr lvl="1"/>
            <a:endParaRPr lang="fr-BE" sz="2000" b="0" dirty="0">
              <a:solidFill>
                <a:schemeClr val="tx1"/>
              </a:solidFill>
            </a:endParaRPr>
          </a:p>
        </p:txBody>
      </p:sp>
    </p:spTree>
    <p:extLst>
      <p:ext uri="{BB962C8B-B14F-4D97-AF65-F5344CB8AC3E}">
        <p14:creationId xmlns:p14="http://schemas.microsoft.com/office/powerpoint/2010/main" val="483093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7022" y="1044072"/>
            <a:ext cx="9651601" cy="473104"/>
          </a:xfrm>
        </p:spPr>
        <p:txBody>
          <a:bodyPr/>
          <a:lstStyle/>
          <a:p>
            <a:r>
              <a:rPr lang="en-GB" dirty="0" smtClean="0"/>
              <a:t>Maximum funding rates- DES calls</a:t>
            </a:r>
            <a:endParaRPr lang="fr-BE" dirty="0"/>
          </a:p>
        </p:txBody>
      </p:sp>
      <p:graphicFrame>
        <p:nvGraphicFramePr>
          <p:cNvPr id="4" name="Table 3"/>
          <p:cNvGraphicFramePr>
            <a:graphicFrameLocks noGrp="1"/>
          </p:cNvGraphicFramePr>
          <p:nvPr>
            <p:extLst>
              <p:ext uri="{D42A27DB-BD31-4B8C-83A1-F6EECF244321}">
                <p14:modId xmlns:p14="http://schemas.microsoft.com/office/powerpoint/2010/main" val="151139696"/>
              </p:ext>
            </p:extLst>
          </p:nvPr>
        </p:nvGraphicFramePr>
        <p:xfrm>
          <a:off x="1160335" y="2068335"/>
          <a:ext cx="9436354" cy="1708518"/>
        </p:xfrm>
        <a:graphic>
          <a:graphicData uri="http://schemas.openxmlformats.org/drawingml/2006/table">
            <a:tbl>
              <a:tblPr firstRow="1" bandRow="1">
                <a:tableStyleId>{6E25E649-3F16-4E02-A733-19D2CDBF48F0}</a:tableStyleId>
              </a:tblPr>
              <a:tblGrid>
                <a:gridCol w="2270623">
                  <a:extLst>
                    <a:ext uri="{9D8B030D-6E8A-4147-A177-3AD203B41FA5}">
                      <a16:colId xmlns:a16="http://schemas.microsoft.com/office/drawing/2014/main" val="2101753071"/>
                    </a:ext>
                  </a:extLst>
                </a:gridCol>
                <a:gridCol w="2270623">
                  <a:extLst>
                    <a:ext uri="{9D8B030D-6E8A-4147-A177-3AD203B41FA5}">
                      <a16:colId xmlns:a16="http://schemas.microsoft.com/office/drawing/2014/main" val="3358820147"/>
                    </a:ext>
                  </a:extLst>
                </a:gridCol>
                <a:gridCol w="4895108">
                  <a:extLst>
                    <a:ext uri="{9D8B030D-6E8A-4147-A177-3AD203B41FA5}">
                      <a16:colId xmlns:a16="http://schemas.microsoft.com/office/drawing/2014/main" val="3059620274"/>
                    </a:ext>
                  </a:extLst>
                </a:gridCol>
              </a:tblGrid>
              <a:tr h="793737">
                <a:tc>
                  <a:txBody>
                    <a:bodyPr/>
                    <a:lstStyle/>
                    <a:p>
                      <a:r>
                        <a:rPr lang="en-GB" dirty="0" smtClean="0"/>
                        <a:t>Call</a:t>
                      </a:r>
                      <a:endParaRPr lang="fr-BE" dirty="0"/>
                    </a:p>
                  </a:txBody>
                  <a:tcPr/>
                </a:tc>
                <a:tc>
                  <a:txBody>
                    <a:bodyPr/>
                    <a:lstStyle/>
                    <a:p>
                      <a:r>
                        <a:rPr lang="fr-BE" dirty="0" smtClean="0"/>
                        <a:t>Type</a:t>
                      </a:r>
                      <a:r>
                        <a:rPr lang="fr-BE" baseline="0" dirty="0" smtClean="0"/>
                        <a:t> of action</a:t>
                      </a:r>
                      <a:endParaRPr lang="fr-BE" dirty="0"/>
                    </a:p>
                  </a:txBody>
                  <a:tcPr/>
                </a:tc>
                <a:tc>
                  <a:txBody>
                    <a:bodyPr/>
                    <a:lstStyle/>
                    <a:p>
                      <a:r>
                        <a:rPr lang="en-GB" dirty="0" smtClean="0"/>
                        <a:t>Funding rate</a:t>
                      </a:r>
                      <a:endParaRPr lang="fr-BE" dirty="0"/>
                    </a:p>
                  </a:txBody>
                  <a:tcPr/>
                </a:tc>
                <a:extLst>
                  <a:ext uri="{0D108BD9-81ED-4DB2-BD59-A6C34878D82A}">
                    <a16:rowId xmlns:a16="http://schemas.microsoft.com/office/drawing/2014/main" val="2725300837"/>
                  </a:ext>
                </a:extLst>
              </a:tr>
              <a:tr h="370840">
                <a:tc>
                  <a:txBody>
                    <a:bodyPr/>
                    <a:lstStyle/>
                    <a:p>
                      <a:r>
                        <a:rPr lang="fr-BE" dirty="0" smtClean="0"/>
                        <a:t>ER</a:t>
                      </a:r>
                      <a:endParaRPr lang="fr-BE" dirty="0"/>
                    </a:p>
                  </a:txBody>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fr-BE" dirty="0" err="1" smtClean="0"/>
                        <a:t>Research</a:t>
                      </a:r>
                      <a:r>
                        <a:rPr lang="fr-BE" dirty="0" smtClean="0"/>
                        <a:t> and innovation action</a:t>
                      </a:r>
                    </a:p>
                    <a:p>
                      <a:endParaRPr lang="fr-BE" dirty="0"/>
                    </a:p>
                  </a:txBody>
                  <a:tcPr/>
                </a:tc>
                <a:tc>
                  <a:txBody>
                    <a:bodyPr/>
                    <a:lstStyle/>
                    <a:p>
                      <a:r>
                        <a:rPr lang="en-GB" dirty="0" smtClean="0"/>
                        <a:t>100%</a:t>
                      </a:r>
                      <a:endParaRPr lang="fr-BE" dirty="0"/>
                    </a:p>
                  </a:txBody>
                  <a:tcPr/>
                </a:tc>
                <a:extLst>
                  <a:ext uri="{0D108BD9-81ED-4DB2-BD59-A6C34878D82A}">
                    <a16:rowId xmlns:a16="http://schemas.microsoft.com/office/drawing/2014/main" val="2956169595"/>
                  </a:ext>
                </a:extLst>
              </a:tr>
            </a:tbl>
          </a:graphicData>
        </a:graphic>
      </p:graphicFrame>
    </p:spTree>
    <p:extLst>
      <p:ext uri="{BB962C8B-B14F-4D97-AF65-F5344CB8AC3E}">
        <p14:creationId xmlns:p14="http://schemas.microsoft.com/office/powerpoint/2010/main" val="2643953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52564" y="1907496"/>
            <a:ext cx="10486869" cy="4103410"/>
          </a:xfrm>
        </p:spPr>
        <p:txBody>
          <a:bodyPr/>
          <a:lstStyle/>
          <a:p>
            <a:pPr marL="342900" indent="-342900">
              <a:buFont typeface="Arial" panose="020B0604020202020204" pitchFamily="34" charset="0"/>
              <a:buChar char="•"/>
            </a:pPr>
            <a:r>
              <a:rPr lang="en-GB" dirty="0"/>
              <a:t>Award criteria: </a:t>
            </a:r>
            <a:r>
              <a:rPr lang="en-GB" dirty="0" smtClean="0"/>
              <a:t>see BAWP</a:t>
            </a:r>
            <a:endParaRPr lang="en-GB" dirty="0"/>
          </a:p>
          <a:p>
            <a:pPr marL="342900" indent="-342900">
              <a:buFont typeface="Arial" panose="020B0604020202020204" pitchFamily="34" charset="0"/>
              <a:buChar char="•"/>
            </a:pPr>
            <a:r>
              <a:rPr lang="en-GB" dirty="0" smtClean="0"/>
              <a:t>Additional dissemination and exploitation obligations: see BAWP</a:t>
            </a:r>
          </a:p>
          <a:p>
            <a:pPr marL="342900" indent="-342900">
              <a:buFont typeface="Arial" panose="020B0604020202020204" pitchFamily="34" charset="0"/>
              <a:buChar char="•"/>
            </a:pPr>
            <a:r>
              <a:rPr lang="en-GB" dirty="0" smtClean="0"/>
              <a:t>Max project duration: </a:t>
            </a:r>
          </a:p>
          <a:p>
            <a:pPr marL="1028709" lvl="1" indent="-342900"/>
            <a:r>
              <a:rPr lang="en-GB" sz="1800" dirty="0" smtClean="0"/>
              <a:t>RIA= 30 months, including 6 months at the end for dissemination</a:t>
            </a:r>
          </a:p>
          <a:p>
            <a:pPr marL="342900" indent="-342900">
              <a:buFont typeface="Arial" panose="020B0604020202020204" pitchFamily="34" charset="0"/>
              <a:buChar char="•"/>
            </a:pPr>
            <a:r>
              <a:rPr lang="en-GB" dirty="0" smtClean="0"/>
              <a:t>Specific types of deliverables are expected per WA: see BAWP</a:t>
            </a:r>
          </a:p>
          <a:p>
            <a:endParaRPr lang="en-GB" dirty="0" smtClean="0"/>
          </a:p>
          <a:p>
            <a:r>
              <a:rPr lang="en-GB" dirty="0" smtClean="0">
                <a:solidFill>
                  <a:srgbClr val="FF0000"/>
                </a:solidFill>
              </a:rPr>
              <a:t>NB: even though it is not clearly specified in the BAWP, and in line with previous call, the </a:t>
            </a:r>
            <a:r>
              <a:rPr lang="en-GB" dirty="0">
                <a:solidFill>
                  <a:srgbClr val="FF0000"/>
                </a:solidFill>
              </a:rPr>
              <a:t>integration of gender dimension is NOT a mandatory requirement</a:t>
            </a:r>
          </a:p>
          <a:p>
            <a:endParaRPr lang="en-GB" dirty="0"/>
          </a:p>
        </p:txBody>
      </p:sp>
      <p:sp>
        <p:nvSpPr>
          <p:cNvPr id="3" name="Title 2"/>
          <p:cNvSpPr>
            <a:spLocks noGrp="1"/>
          </p:cNvSpPr>
          <p:nvPr>
            <p:ph type="title"/>
          </p:nvPr>
        </p:nvSpPr>
        <p:spPr>
          <a:xfrm>
            <a:off x="852564" y="1059091"/>
            <a:ext cx="10515600" cy="473104"/>
          </a:xfrm>
        </p:spPr>
        <p:txBody>
          <a:bodyPr/>
          <a:lstStyle/>
          <a:p>
            <a:r>
              <a:rPr lang="en-GB" dirty="0" smtClean="0"/>
              <a:t/>
            </a:r>
            <a:br>
              <a:rPr lang="en-GB" dirty="0" smtClean="0"/>
            </a:br>
            <a:r>
              <a:rPr lang="en-GB" dirty="0" smtClean="0"/>
              <a:t>SPECIFIC CALL CONDITIONS - ER CALL</a:t>
            </a:r>
            <a:endParaRPr lang="en-GB" dirty="0"/>
          </a:p>
        </p:txBody>
      </p:sp>
    </p:spTree>
    <p:extLst>
      <p:ext uri="{BB962C8B-B14F-4D97-AF65-F5344CB8AC3E}">
        <p14:creationId xmlns:p14="http://schemas.microsoft.com/office/powerpoint/2010/main" val="2144733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838200" y="2377143"/>
            <a:ext cx="10863020" cy="81333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txBox="1">
            <a:spLocks/>
          </p:cNvSpPr>
          <p:nvPr/>
        </p:nvSpPr>
        <p:spPr>
          <a:xfrm>
            <a:off x="838200" y="3955792"/>
            <a:ext cx="2520000" cy="2009580"/>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ts val="600"/>
              </a:spcBef>
              <a:spcAft>
                <a:spcPts val="600"/>
              </a:spcAft>
              <a:buClr>
                <a:srgbClr val="FBC400"/>
              </a:buClr>
              <a:defRPr/>
            </a:pPr>
            <a:r>
              <a:rPr lang="en-US" sz="1400" b="0" dirty="0" smtClean="0">
                <a:solidFill>
                  <a:srgbClr val="878685">
                    <a:lumMod val="50000"/>
                  </a:srgbClr>
                </a:solidFill>
              </a:rPr>
              <a:t>Experts assess proposals </a:t>
            </a:r>
            <a:r>
              <a:rPr lang="en-US" sz="1400" dirty="0">
                <a:solidFill>
                  <a:schemeClr val="accent2"/>
                </a:solidFill>
              </a:rPr>
              <a:t>individually</a:t>
            </a:r>
            <a:r>
              <a:rPr lang="en-US" sz="1400" b="0" dirty="0" smtClean="0">
                <a:solidFill>
                  <a:srgbClr val="878685">
                    <a:lumMod val="50000"/>
                  </a:srgbClr>
                </a:solidFill>
              </a:rPr>
              <a:t>.</a:t>
            </a:r>
            <a:r>
              <a:rPr lang="en-US" sz="1400" b="0" dirty="0">
                <a:solidFill>
                  <a:srgbClr val="878685">
                    <a:lumMod val="50000"/>
                  </a:srgbClr>
                </a:solidFill>
              </a:rPr>
              <a:t> Minimum of three experts per proposal (but often more than three). </a:t>
            </a:r>
            <a:endParaRPr lang="en-US" sz="1400" b="0" dirty="0" smtClean="0">
              <a:solidFill>
                <a:srgbClr val="878685">
                  <a:lumMod val="50000"/>
                </a:srgbClr>
              </a:solidFill>
            </a:endParaRPr>
          </a:p>
        </p:txBody>
      </p:sp>
      <p:sp>
        <p:nvSpPr>
          <p:cNvPr id="13" name="Text Placeholder 2"/>
          <p:cNvSpPr txBox="1">
            <a:spLocks/>
          </p:cNvSpPr>
          <p:nvPr/>
        </p:nvSpPr>
        <p:spPr>
          <a:xfrm>
            <a:off x="3503400" y="3955791"/>
            <a:ext cx="2520000" cy="2336521"/>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sz="1400" b="0" spc="-50" dirty="0" smtClean="0">
                <a:solidFill>
                  <a:schemeClr val="tx1"/>
                </a:solidFill>
              </a:rPr>
              <a:t>All individual experts discuss together </a:t>
            </a:r>
            <a:r>
              <a:rPr lang="en-US" sz="1400" b="0" spc="-50" dirty="0" smtClean="0">
                <a:solidFill>
                  <a:schemeClr val="tx1"/>
                </a:solidFill>
              </a:rPr>
              <a:t>to </a:t>
            </a:r>
            <a:r>
              <a:rPr lang="en-US" sz="1400" b="0" spc="-50" dirty="0">
                <a:solidFill>
                  <a:schemeClr val="tx1"/>
                </a:solidFill>
              </a:rPr>
              <a:t>agree on a </a:t>
            </a:r>
            <a:r>
              <a:rPr lang="en-US" sz="1400" dirty="0">
                <a:solidFill>
                  <a:schemeClr val="accent2"/>
                </a:solidFill>
              </a:rPr>
              <a:t>common position</a:t>
            </a:r>
            <a:r>
              <a:rPr lang="en-US" sz="1400" b="0" spc="-50" dirty="0">
                <a:solidFill>
                  <a:schemeClr val="tx1"/>
                </a:solidFill>
              </a:rPr>
              <a:t>, including comments and </a:t>
            </a:r>
            <a:r>
              <a:rPr lang="en-US" sz="1400" b="0" spc="-50" dirty="0" smtClean="0">
                <a:solidFill>
                  <a:schemeClr val="tx1"/>
                </a:solidFill>
              </a:rPr>
              <a:t>scores for each proposal. </a:t>
            </a:r>
            <a:endParaRPr lang="en-GB" sz="1400" b="0" spc="-50" dirty="0">
              <a:solidFill>
                <a:schemeClr val="tx1"/>
              </a:solidFill>
            </a:endParaRPr>
          </a:p>
        </p:txBody>
      </p:sp>
      <p:sp>
        <p:nvSpPr>
          <p:cNvPr id="15" name="Text Placeholder 2"/>
          <p:cNvSpPr txBox="1">
            <a:spLocks/>
          </p:cNvSpPr>
          <p:nvPr/>
        </p:nvSpPr>
        <p:spPr>
          <a:xfrm>
            <a:off x="6168600" y="3955791"/>
            <a:ext cx="2520000" cy="2765049"/>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defRPr/>
            </a:pPr>
            <a:r>
              <a:rPr lang="en-US" sz="1400" b="0" dirty="0" smtClean="0">
                <a:solidFill>
                  <a:schemeClr val="tx1"/>
                </a:solidFill>
              </a:rPr>
              <a:t>The panel of experts reach </a:t>
            </a:r>
            <a:r>
              <a:rPr lang="en-US" sz="1400" b="0" dirty="0">
                <a:solidFill>
                  <a:schemeClr val="tx1"/>
                </a:solidFill>
              </a:rPr>
              <a:t>an </a:t>
            </a:r>
            <a:r>
              <a:rPr lang="en-US" sz="1400" dirty="0">
                <a:solidFill>
                  <a:schemeClr val="accent2"/>
                </a:solidFill>
              </a:rPr>
              <a:t>agreement</a:t>
            </a:r>
            <a:r>
              <a:rPr lang="en-US" sz="1400" b="0" dirty="0">
                <a:solidFill>
                  <a:schemeClr val="tx1"/>
                </a:solidFill>
              </a:rPr>
              <a:t> on the scores and comments for all proposals within a call, checking </a:t>
            </a:r>
            <a:r>
              <a:rPr lang="en-US" sz="1400" dirty="0">
                <a:solidFill>
                  <a:schemeClr val="accent2"/>
                </a:solidFill>
              </a:rPr>
              <a:t>consistency across the evaluations</a:t>
            </a:r>
            <a:r>
              <a:rPr lang="en-US" sz="1400" b="0" dirty="0" smtClean="0">
                <a:solidFill>
                  <a:schemeClr val="tx1"/>
                </a:solidFill>
              </a:rPr>
              <a:t>.</a:t>
            </a:r>
          </a:p>
          <a:p>
            <a:pPr>
              <a:spcBef>
                <a:spcPts val="600"/>
              </a:spcBef>
              <a:spcAft>
                <a:spcPts val="600"/>
              </a:spcAft>
              <a:defRPr/>
            </a:pPr>
            <a:r>
              <a:rPr lang="en-US" sz="1400" b="0" dirty="0" smtClean="0">
                <a:solidFill>
                  <a:schemeClr val="tx1"/>
                </a:solidFill>
              </a:rPr>
              <a:t>if </a:t>
            </a:r>
            <a:r>
              <a:rPr lang="en-US" sz="1400" b="0" dirty="0">
                <a:solidFill>
                  <a:schemeClr val="tx1"/>
                </a:solidFill>
              </a:rPr>
              <a:t>necessary, </a:t>
            </a:r>
            <a:r>
              <a:rPr lang="en-US" sz="1400" b="0" dirty="0" smtClean="0">
                <a:solidFill>
                  <a:schemeClr val="tx1"/>
                </a:solidFill>
              </a:rPr>
              <a:t>resolve </a:t>
            </a:r>
            <a:r>
              <a:rPr lang="en-US" sz="1400" b="0" dirty="0">
                <a:solidFill>
                  <a:schemeClr val="tx1"/>
                </a:solidFill>
              </a:rPr>
              <a:t>cases where evaluators were unable to </a:t>
            </a:r>
            <a:r>
              <a:rPr lang="en-US" sz="1400" b="0" dirty="0" smtClean="0">
                <a:solidFill>
                  <a:schemeClr val="tx1"/>
                </a:solidFill>
              </a:rPr>
              <a:t>agree.</a:t>
            </a:r>
            <a:endParaRPr lang="en-US" sz="1400" b="0" dirty="0">
              <a:solidFill>
                <a:schemeClr val="tx1"/>
              </a:solidFill>
            </a:endParaRPr>
          </a:p>
          <a:p>
            <a:pPr>
              <a:spcBef>
                <a:spcPts val="600"/>
              </a:spcBef>
              <a:spcAft>
                <a:spcPts val="600"/>
              </a:spcAft>
              <a:defRPr/>
            </a:pPr>
            <a:r>
              <a:rPr lang="en-US" sz="1400" b="0" dirty="0" smtClean="0">
                <a:solidFill>
                  <a:schemeClr val="tx1"/>
                </a:solidFill>
              </a:rPr>
              <a:t>Rank </a:t>
            </a:r>
            <a:r>
              <a:rPr lang="en-US" sz="1400" b="0" dirty="0">
                <a:solidFill>
                  <a:schemeClr val="tx1"/>
                </a:solidFill>
              </a:rPr>
              <a:t>the proposals </a:t>
            </a:r>
            <a:r>
              <a:rPr lang="en-US" sz="1400" b="0" dirty="0" smtClean="0">
                <a:solidFill>
                  <a:schemeClr val="tx1"/>
                </a:solidFill>
              </a:rPr>
              <a:t>with </a:t>
            </a:r>
            <a:r>
              <a:rPr lang="en-US" sz="1400" b="0" dirty="0">
                <a:solidFill>
                  <a:schemeClr val="tx1"/>
                </a:solidFill>
              </a:rPr>
              <a:t>the same score</a:t>
            </a:r>
            <a:endParaRPr lang="en-GB" sz="1400" b="0" dirty="0">
              <a:solidFill>
                <a:schemeClr val="tx1"/>
              </a:solidFill>
            </a:endParaRPr>
          </a:p>
        </p:txBody>
      </p:sp>
      <p:sp>
        <p:nvSpPr>
          <p:cNvPr id="20" name="Oval 19"/>
          <p:cNvSpPr/>
          <p:nvPr/>
        </p:nvSpPr>
        <p:spPr>
          <a:xfrm>
            <a:off x="1228068" y="1791716"/>
            <a:ext cx="2073600" cy="2073600"/>
          </a:xfrm>
          <a:prstGeom prst="ellipse">
            <a:avLst/>
          </a:prstGeom>
          <a:solidFill>
            <a:schemeClr val="accent4"/>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smtClean="0"/>
              <a:t>Individual evaluation</a:t>
            </a:r>
            <a:endParaRPr lang="en-GB" b="1" dirty="0"/>
          </a:p>
        </p:txBody>
      </p:sp>
      <p:sp>
        <p:nvSpPr>
          <p:cNvPr id="22" name="Oval 21"/>
          <p:cNvSpPr/>
          <p:nvPr/>
        </p:nvSpPr>
        <p:spPr>
          <a:xfrm>
            <a:off x="3814908" y="1791715"/>
            <a:ext cx="2072140" cy="2073600"/>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smtClean="0"/>
              <a:t>Consensus group</a:t>
            </a:r>
            <a:endParaRPr lang="en-GB" b="1" dirty="0"/>
          </a:p>
        </p:txBody>
      </p:sp>
      <p:sp>
        <p:nvSpPr>
          <p:cNvPr id="23" name="Oval 22"/>
          <p:cNvSpPr/>
          <p:nvPr/>
        </p:nvSpPr>
        <p:spPr>
          <a:xfrm>
            <a:off x="6545878" y="1791715"/>
            <a:ext cx="2073600" cy="2073600"/>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smtClean="0"/>
              <a:t>Panel review</a:t>
            </a:r>
            <a:endParaRPr lang="en-GB" b="1" dirty="0"/>
          </a:p>
        </p:txBody>
      </p:sp>
      <p:sp>
        <p:nvSpPr>
          <p:cNvPr id="24" name="Oval 23"/>
          <p:cNvSpPr/>
          <p:nvPr/>
        </p:nvSpPr>
        <p:spPr>
          <a:xfrm>
            <a:off x="9051351" y="1791715"/>
            <a:ext cx="2073600" cy="2073600"/>
          </a:xfrm>
          <a:prstGeom prst="ellipse">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smtClean="0"/>
              <a:t>Finalisation</a:t>
            </a:r>
            <a:endParaRPr lang="en-GB" b="1" dirty="0"/>
          </a:p>
        </p:txBody>
      </p:sp>
      <p:sp>
        <p:nvSpPr>
          <p:cNvPr id="25" name="Text Placeholder 2"/>
          <p:cNvSpPr txBox="1">
            <a:spLocks/>
          </p:cNvSpPr>
          <p:nvPr/>
        </p:nvSpPr>
        <p:spPr>
          <a:xfrm>
            <a:off x="8833801" y="3955791"/>
            <a:ext cx="2520000" cy="2336521"/>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ts val="1800"/>
              </a:spcBef>
              <a:spcAft>
                <a:spcPts val="1200"/>
              </a:spcAft>
              <a:defRPr/>
            </a:pPr>
            <a:r>
              <a:rPr lang="en-US" sz="1400" b="0" dirty="0" smtClean="0">
                <a:solidFill>
                  <a:schemeClr val="tx1"/>
                </a:solidFill>
              </a:rPr>
              <a:t>The Commission/Agency </a:t>
            </a:r>
            <a:r>
              <a:rPr lang="en-US" sz="1400" b="0" dirty="0">
                <a:solidFill>
                  <a:schemeClr val="tx1"/>
                </a:solidFill>
              </a:rPr>
              <a:t>reviews the results of the experts’ evaluation and puts together the </a:t>
            </a:r>
            <a:r>
              <a:rPr lang="en-US" sz="1400" dirty="0">
                <a:solidFill>
                  <a:schemeClr val="accent2"/>
                </a:solidFill>
              </a:rPr>
              <a:t>final ranking list</a:t>
            </a:r>
            <a:r>
              <a:rPr lang="en-US" sz="1400" b="0" dirty="0">
                <a:solidFill>
                  <a:schemeClr val="tx1"/>
                </a:solidFill>
              </a:rPr>
              <a:t>.</a:t>
            </a:r>
            <a:endParaRPr lang="en-GB" sz="1400" b="0" dirty="0">
              <a:solidFill>
                <a:schemeClr val="tx1"/>
              </a:solidFill>
            </a:endParaRPr>
          </a:p>
        </p:txBody>
      </p:sp>
      <p:cxnSp>
        <p:nvCxnSpPr>
          <p:cNvPr id="12" name="Straight Connector 11"/>
          <p:cNvCxnSpPr/>
          <p:nvPr/>
        </p:nvCxnSpPr>
        <p:spPr>
          <a:xfrm>
            <a:off x="342690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0544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77852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title"/>
          </p:nvPr>
        </p:nvSpPr>
        <p:spPr>
          <a:xfrm>
            <a:off x="1737958" y="482860"/>
            <a:ext cx="9615841" cy="564543"/>
          </a:xfrm>
        </p:spPr>
        <p:txBody>
          <a:bodyPr/>
          <a:lstStyle/>
          <a:p>
            <a:r>
              <a:rPr lang="en-GB" sz="3600" dirty="0" smtClean="0"/>
              <a:t>Standard evaluation process</a:t>
            </a:r>
            <a:endParaRPr lang="en-GB" sz="3600" dirty="0"/>
          </a:p>
        </p:txBody>
      </p:sp>
      <p:sp>
        <p:nvSpPr>
          <p:cNvPr id="34" name="Text Placeholder 2"/>
          <p:cNvSpPr txBox="1">
            <a:spLocks/>
          </p:cNvSpPr>
          <p:nvPr/>
        </p:nvSpPr>
        <p:spPr>
          <a:xfrm>
            <a:off x="649224" y="1460289"/>
            <a:ext cx="11183112" cy="5260551"/>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p:txBody>
      </p:sp>
    </p:spTree>
    <p:extLst>
      <p:ext uri="{BB962C8B-B14F-4D97-AF65-F5344CB8AC3E}">
        <p14:creationId xmlns:p14="http://schemas.microsoft.com/office/powerpoint/2010/main" val="3985805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958" y="482860"/>
            <a:ext cx="9615841" cy="564543"/>
          </a:xfrm>
        </p:spPr>
        <p:txBody>
          <a:bodyPr/>
          <a:lstStyle/>
          <a:p>
            <a:r>
              <a:rPr lang="en-GB" sz="3600" dirty="0" smtClean="0"/>
              <a:t>Ethics review</a:t>
            </a:r>
            <a:endParaRPr lang="en-GB" sz="3600" dirty="0"/>
          </a:p>
        </p:txBody>
      </p:sp>
      <p:sp>
        <p:nvSpPr>
          <p:cNvPr id="6" name="Text Placeholder 2"/>
          <p:cNvSpPr txBox="1">
            <a:spLocks/>
          </p:cNvSpPr>
          <p:nvPr/>
        </p:nvSpPr>
        <p:spPr>
          <a:xfrm>
            <a:off x="838199" y="4754879"/>
            <a:ext cx="10515600" cy="164908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a:p>
            <a:pPr lvl="1"/>
            <a:r>
              <a:rPr lang="en-US" sz="2000" dirty="0">
                <a:solidFill>
                  <a:schemeClr val="tx2"/>
                </a:solidFill>
              </a:rPr>
              <a:t>Adapted following lessons learnt</a:t>
            </a:r>
          </a:p>
          <a:p>
            <a:pPr lvl="1"/>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b="0" dirty="0" smtClean="0">
                <a:solidFill>
                  <a:schemeClr val="tx1"/>
                </a:solidFill>
              </a:rPr>
              <a:t>Focus mainly </a:t>
            </a:r>
            <a:r>
              <a:rPr lang="en-US" sz="2000" b="0" dirty="0">
                <a:solidFill>
                  <a:schemeClr val="tx1"/>
                </a:solidFill>
              </a:rPr>
              <a:t>on </a:t>
            </a:r>
            <a:r>
              <a:rPr lang="en-US" sz="2000" b="0" dirty="0" smtClean="0">
                <a:solidFill>
                  <a:schemeClr val="tx1"/>
                </a:solidFill>
              </a:rPr>
              <a:t>complex/serious </a:t>
            </a:r>
            <a:r>
              <a:rPr lang="en-US" sz="2000" b="0" dirty="0">
                <a:solidFill>
                  <a:schemeClr val="tx1"/>
                </a:solidFill>
              </a:rPr>
              <a:t>cases </a:t>
            </a:r>
            <a:endParaRPr lang="en-US" sz="2000" b="0" dirty="0" smtClean="0">
              <a:solidFill>
                <a:schemeClr val="tx1"/>
              </a:solidFill>
            </a:endParaRPr>
          </a:p>
          <a:p>
            <a:pPr marL="342900" lvl="1" indent="-342900">
              <a:buClr>
                <a:schemeClr val="accent2"/>
              </a:buClr>
              <a:buFont typeface="Arial" panose="020B0604020202020204" pitchFamily="34" charset="0"/>
              <a:buChar char="●"/>
            </a:pPr>
            <a:r>
              <a:rPr lang="en-US" sz="2000" b="0" dirty="0" smtClean="0">
                <a:solidFill>
                  <a:schemeClr val="tx1"/>
                </a:solidFill>
              </a:rPr>
              <a:t>Reduce number of ethics requirements in funded projects.</a:t>
            </a:r>
          </a:p>
        </p:txBody>
      </p:sp>
      <p:sp>
        <p:nvSpPr>
          <p:cNvPr id="8" name="Text Placeholder 2"/>
          <p:cNvSpPr txBox="1">
            <a:spLocks/>
          </p:cNvSpPr>
          <p:nvPr/>
        </p:nvSpPr>
        <p:spPr>
          <a:xfrm>
            <a:off x="873959" y="1460288"/>
            <a:ext cx="10515600" cy="3541480"/>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a:solidFill>
                  <a:schemeClr val="tx2"/>
                </a:solidFill>
              </a:rPr>
              <a:t>Same criteria as in H2020</a:t>
            </a:r>
          </a:p>
          <a:p>
            <a:pPr lvl="1"/>
            <a:endParaRPr lang="en-GB" sz="2000" dirty="0">
              <a:solidFill>
                <a:schemeClr val="tx2"/>
              </a:solidFill>
            </a:endParaRPr>
          </a:p>
          <a:p>
            <a:pPr lvl="1"/>
            <a:r>
              <a:rPr lang="en-US" sz="2000" b="0" dirty="0">
                <a:solidFill>
                  <a:schemeClr val="tx1"/>
                </a:solidFill>
              </a:rPr>
              <a:t>For all activities </a:t>
            </a:r>
            <a:r>
              <a:rPr lang="en-US" sz="2000" b="0" dirty="0" smtClean="0">
                <a:solidFill>
                  <a:schemeClr val="tx1"/>
                </a:solidFill>
              </a:rPr>
              <a:t>funded, </a:t>
            </a:r>
            <a:r>
              <a:rPr lang="en-US" sz="2000" b="0" dirty="0">
                <a:solidFill>
                  <a:schemeClr val="tx1"/>
                </a:solidFill>
              </a:rPr>
              <a:t>ethics is an </a:t>
            </a:r>
            <a:r>
              <a:rPr lang="en-US" sz="2000" dirty="0"/>
              <a:t>integral part </a:t>
            </a:r>
            <a:r>
              <a:rPr lang="en-US" sz="2000" b="0" dirty="0">
                <a:solidFill>
                  <a:schemeClr val="tx1"/>
                </a:solidFill>
              </a:rPr>
              <a:t>of research from beginning to end, and </a:t>
            </a:r>
            <a:r>
              <a:rPr lang="en-US" sz="2000" dirty="0"/>
              <a:t>ethical compliance </a:t>
            </a:r>
            <a:r>
              <a:rPr lang="en-US" sz="2000" b="0" dirty="0">
                <a:solidFill>
                  <a:schemeClr val="tx1"/>
                </a:solidFill>
              </a:rPr>
              <a:t>is </a:t>
            </a:r>
            <a:r>
              <a:rPr lang="en-US" sz="2000" b="0" dirty="0" smtClean="0">
                <a:solidFill>
                  <a:schemeClr val="tx1"/>
                </a:solidFill>
              </a:rPr>
              <a:t>essential to </a:t>
            </a:r>
            <a:r>
              <a:rPr lang="en-US" sz="2000" b="0" dirty="0">
                <a:solidFill>
                  <a:schemeClr val="tx1"/>
                </a:solidFill>
              </a:rPr>
              <a:t>achieve real research </a:t>
            </a:r>
            <a:r>
              <a:rPr lang="en-US" sz="2000" b="0" dirty="0" smtClean="0">
                <a:solidFill>
                  <a:schemeClr val="tx1"/>
                </a:solidFill>
              </a:rPr>
              <a:t>excellence. An ethics review process is carried out systematically in all Horizon Europe proposals, based </a:t>
            </a:r>
            <a:r>
              <a:rPr lang="en-US" sz="2000" b="0" dirty="0">
                <a:solidFill>
                  <a:schemeClr val="tx1"/>
                </a:solidFill>
              </a:rPr>
              <a:t>on a </a:t>
            </a:r>
            <a:r>
              <a:rPr lang="en-US" sz="2000" dirty="0"/>
              <a:t>self-assessment </a:t>
            </a:r>
            <a:r>
              <a:rPr lang="en-US" sz="2000" b="0" dirty="0">
                <a:solidFill>
                  <a:schemeClr val="tx1"/>
                </a:solidFill>
              </a:rPr>
              <a:t>included in the proposal.</a:t>
            </a:r>
            <a:endParaRPr lang="en-US" sz="2000" b="0" dirty="0" smtClean="0">
              <a:solidFill>
                <a:schemeClr val="tx1"/>
              </a:solidFill>
            </a:endParaRPr>
          </a:p>
          <a:p>
            <a:pPr lvl="1"/>
            <a:endParaRPr lang="en-US" sz="2000" b="0" dirty="0">
              <a:solidFill>
                <a:schemeClr val="tx1"/>
              </a:solidFill>
            </a:endParaRPr>
          </a:p>
          <a:p>
            <a:pPr lvl="1"/>
            <a:r>
              <a:rPr lang="en-US" sz="2000" b="0" dirty="0">
                <a:solidFill>
                  <a:schemeClr val="tx1"/>
                </a:solidFill>
              </a:rPr>
              <a:t>Ethical research conduct implies the application of fundamental ethical principles and legislation </a:t>
            </a:r>
            <a:r>
              <a:rPr lang="en-US" sz="2000" b="0" dirty="0" smtClean="0">
                <a:solidFill>
                  <a:schemeClr val="tx1"/>
                </a:solidFill>
              </a:rPr>
              <a:t>in all </a:t>
            </a:r>
            <a:r>
              <a:rPr lang="en-US" sz="2000" b="0" dirty="0">
                <a:solidFill>
                  <a:schemeClr val="tx1"/>
                </a:solidFill>
              </a:rPr>
              <a:t>possible domains of research. This includes the adherence to the highest standards of </a:t>
            </a:r>
            <a:r>
              <a:rPr lang="en-US" sz="2000" dirty="0"/>
              <a:t>research integrity </a:t>
            </a:r>
            <a:r>
              <a:rPr lang="en-US" sz="2000" b="0" dirty="0">
                <a:solidFill>
                  <a:schemeClr val="tx1"/>
                </a:solidFill>
              </a:rPr>
              <a:t>as described in the </a:t>
            </a:r>
            <a:r>
              <a:rPr lang="en-US" sz="2000" dirty="0"/>
              <a:t>European Code of Conduct for Research Integrity</a:t>
            </a:r>
            <a:r>
              <a:rPr lang="en-US" sz="2000" b="0" dirty="0">
                <a:solidFill>
                  <a:schemeClr val="tx1"/>
                </a:solidFill>
              </a:rPr>
              <a:t>.</a:t>
            </a:r>
          </a:p>
        </p:txBody>
      </p:sp>
      <p:grpSp>
        <p:nvGrpSpPr>
          <p:cNvPr id="9" name="Group 8"/>
          <p:cNvGrpSpPr/>
          <p:nvPr/>
        </p:nvGrpSpPr>
        <p:grpSpPr>
          <a:xfrm>
            <a:off x="873958" y="333131"/>
            <a:ext cx="864000" cy="864000"/>
            <a:chOff x="6673743" y="2690721"/>
            <a:chExt cx="864000" cy="864000"/>
          </a:xfrm>
        </p:grpSpPr>
        <p:sp>
          <p:nvSpPr>
            <p:cNvPr id="10" name="Oval 9"/>
            <p:cNvSpPr/>
            <p:nvPr/>
          </p:nvSpPr>
          <p:spPr>
            <a:xfrm>
              <a:off x="6673743" y="2690721"/>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7978" y="2726480"/>
              <a:ext cx="795530" cy="792482"/>
            </a:xfrm>
            <a:prstGeom prst="rect">
              <a:avLst/>
            </a:prstGeom>
          </p:spPr>
        </p:pic>
      </p:grpSp>
    </p:spTree>
    <p:extLst>
      <p:ext uri="{BB962C8B-B14F-4D97-AF65-F5344CB8AC3E}">
        <p14:creationId xmlns:p14="http://schemas.microsoft.com/office/powerpoint/2010/main" val="390914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958" y="457193"/>
            <a:ext cx="9615841" cy="564543"/>
          </a:xfrm>
        </p:spPr>
        <p:txBody>
          <a:bodyPr/>
          <a:lstStyle/>
          <a:p>
            <a:r>
              <a:rPr lang="en-GB" sz="3600" dirty="0" smtClean="0"/>
              <a:t>Security scrutiny</a:t>
            </a:r>
            <a:endParaRPr lang="en-GB" sz="3600" dirty="0"/>
          </a:p>
        </p:txBody>
      </p:sp>
      <p:sp>
        <p:nvSpPr>
          <p:cNvPr id="6" name="Text Placeholder 2"/>
          <p:cNvSpPr txBox="1">
            <a:spLocks/>
          </p:cNvSpPr>
          <p:nvPr/>
        </p:nvSpPr>
        <p:spPr>
          <a:xfrm>
            <a:off x="1340033" y="5051899"/>
            <a:ext cx="9583452" cy="1006056"/>
          </a:xfrm>
          <a:prstGeom prst="rect">
            <a:avLst/>
          </a:prstGeom>
          <a:solidFill>
            <a:schemeClr val="accent5"/>
          </a:solidFill>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endParaRPr lang="en-US" sz="2000" b="0" dirty="0" smtClean="0">
              <a:solidFill>
                <a:schemeClr val="tx1"/>
              </a:solidFill>
            </a:endParaRPr>
          </a:p>
          <a:p>
            <a:pPr lvl="1">
              <a:buClr>
                <a:schemeClr val="accent2"/>
              </a:buClr>
            </a:pPr>
            <a:r>
              <a:rPr lang="en-US" sz="2000" b="0" dirty="0" smtClean="0">
                <a:solidFill>
                  <a:schemeClr val="tx1"/>
                </a:solidFill>
              </a:rPr>
              <a:t>The checks based on the self-assessment may trigger an in-depth security scrutiny.</a:t>
            </a:r>
          </a:p>
        </p:txBody>
      </p:sp>
      <p:sp>
        <p:nvSpPr>
          <p:cNvPr id="8" name="Text Placeholder 2"/>
          <p:cNvSpPr txBox="1">
            <a:spLocks/>
          </p:cNvSpPr>
          <p:nvPr/>
        </p:nvSpPr>
        <p:spPr>
          <a:xfrm>
            <a:off x="873959" y="1460287"/>
            <a:ext cx="10515600" cy="3302789"/>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smtClean="0">
                <a:solidFill>
                  <a:schemeClr val="tx2"/>
                </a:solidFill>
              </a:rPr>
              <a:t>New in Horizon Europe</a:t>
            </a:r>
            <a:endParaRPr lang="en-GB" sz="2000" dirty="0">
              <a:solidFill>
                <a:schemeClr val="tx2"/>
              </a:solidFill>
            </a:endParaRPr>
          </a:p>
          <a:p>
            <a:pPr lvl="1"/>
            <a:endParaRPr lang="en-GB" sz="2000" dirty="0">
              <a:solidFill>
                <a:schemeClr val="tx2"/>
              </a:solidFill>
            </a:endParaRPr>
          </a:p>
          <a:p>
            <a:pPr lvl="1"/>
            <a:r>
              <a:rPr lang="en-US" sz="2000" b="0" dirty="0" smtClean="0">
                <a:solidFill>
                  <a:schemeClr val="tx1"/>
                </a:solidFill>
              </a:rPr>
              <a:t>Security issues will be checked </a:t>
            </a:r>
            <a:r>
              <a:rPr lang="en-US" sz="2000" dirty="0"/>
              <a:t>systematically</a:t>
            </a:r>
            <a:r>
              <a:rPr lang="en-US" sz="2000" b="0" dirty="0" smtClean="0">
                <a:solidFill>
                  <a:schemeClr val="tx1"/>
                </a:solidFill>
              </a:rPr>
              <a:t> in all Horizon Europe proposals (in H2020 only proposals submitted to topics flagged as ‘security-sensitive’ were checked). The checks are based on a </a:t>
            </a:r>
            <a:r>
              <a:rPr lang="en-US" sz="2000" dirty="0"/>
              <a:t>self-assessment </a:t>
            </a:r>
            <a:r>
              <a:rPr lang="en-US" sz="2000" b="0" dirty="0" smtClean="0">
                <a:solidFill>
                  <a:schemeClr val="tx1"/>
                </a:solidFill>
              </a:rPr>
              <a:t>included in the proposal. The focus is on:</a:t>
            </a:r>
          </a:p>
          <a:p>
            <a:pPr lvl="1"/>
            <a:endParaRPr lang="en-US" sz="2000" b="0" dirty="0" smtClean="0">
              <a:solidFill>
                <a:schemeClr val="tx1"/>
              </a:solidFill>
            </a:endParaRPr>
          </a:p>
          <a:p>
            <a:pPr marL="342900" lvl="1" indent="-342900">
              <a:buClr>
                <a:schemeClr val="accent2"/>
              </a:buClr>
              <a:buFont typeface="Arial" panose="020B0604020202020204" pitchFamily="34" charset="0"/>
              <a:buChar char="●"/>
            </a:pPr>
            <a:r>
              <a:rPr lang="en-US" sz="2000" b="0" dirty="0" smtClean="0">
                <a:solidFill>
                  <a:schemeClr val="tx1"/>
                </a:solidFill>
              </a:rPr>
              <a:t>Whether the proposal uses or generates </a:t>
            </a:r>
            <a:r>
              <a:rPr lang="en-US" sz="2000" dirty="0"/>
              <a:t>EU classified information </a:t>
            </a:r>
          </a:p>
          <a:p>
            <a:pPr marL="342900" lvl="1" indent="-342900">
              <a:buClr>
                <a:schemeClr val="accent2"/>
              </a:buClr>
              <a:buFont typeface="Arial" panose="020B0604020202020204" pitchFamily="34" charset="0"/>
              <a:buChar char="●"/>
            </a:pPr>
            <a:r>
              <a:rPr lang="en-US" sz="2000" b="0" dirty="0" smtClean="0">
                <a:solidFill>
                  <a:schemeClr val="tx1"/>
                </a:solidFill>
              </a:rPr>
              <a:t>Potential of </a:t>
            </a:r>
            <a:r>
              <a:rPr lang="en-US" sz="2000" dirty="0"/>
              <a:t>misuse</a:t>
            </a:r>
            <a:r>
              <a:rPr lang="en-US" sz="2000" b="0" dirty="0" smtClean="0">
                <a:solidFill>
                  <a:schemeClr val="tx1"/>
                </a:solidFill>
              </a:rPr>
              <a:t> </a:t>
            </a:r>
            <a:r>
              <a:rPr lang="en-US" sz="2000" b="0" dirty="0">
                <a:solidFill>
                  <a:schemeClr val="tx1"/>
                </a:solidFill>
              </a:rPr>
              <a:t>of results (that could be </a:t>
            </a:r>
            <a:r>
              <a:rPr lang="en-US" sz="2000" b="0" dirty="0" smtClean="0">
                <a:solidFill>
                  <a:schemeClr val="tx1"/>
                </a:solidFill>
              </a:rPr>
              <a:t>channeled </a:t>
            </a:r>
            <a:r>
              <a:rPr lang="en-US" sz="2000" b="0" dirty="0">
                <a:solidFill>
                  <a:schemeClr val="tx1"/>
                </a:solidFill>
              </a:rPr>
              <a:t>into crime </a:t>
            </a:r>
            <a:r>
              <a:rPr lang="en-US" sz="2000" b="0" dirty="0" smtClean="0">
                <a:solidFill>
                  <a:schemeClr val="tx1"/>
                </a:solidFill>
              </a:rPr>
              <a:t>or terrorism)</a:t>
            </a:r>
          </a:p>
          <a:p>
            <a:pPr marL="342900" lvl="1" indent="-342900">
              <a:buClr>
                <a:schemeClr val="accent2"/>
              </a:buClr>
              <a:buFont typeface="Arial" panose="020B0604020202020204" pitchFamily="34" charset="0"/>
              <a:buChar char="●"/>
            </a:pPr>
            <a:r>
              <a:rPr lang="en-US" sz="2000" b="0" dirty="0" smtClean="0">
                <a:solidFill>
                  <a:schemeClr val="tx1"/>
                </a:solidFill>
              </a:rPr>
              <a:t>Whether activities </a:t>
            </a:r>
            <a:r>
              <a:rPr lang="en-US" sz="2000" b="0" dirty="0">
                <a:solidFill>
                  <a:schemeClr val="tx1"/>
                </a:solidFill>
              </a:rPr>
              <a:t>involve information </a:t>
            </a:r>
            <a:r>
              <a:rPr lang="en-US" sz="2000" b="0" dirty="0" smtClean="0">
                <a:solidFill>
                  <a:schemeClr val="tx1"/>
                </a:solidFill>
              </a:rPr>
              <a:t>or </a:t>
            </a:r>
            <a:r>
              <a:rPr lang="en-US" sz="2000" b="0" dirty="0">
                <a:solidFill>
                  <a:schemeClr val="tx1"/>
                </a:solidFill>
              </a:rPr>
              <a:t>materials subject to </a:t>
            </a:r>
            <a:r>
              <a:rPr lang="en-US" sz="2000" dirty="0"/>
              <a:t>national security restrictions</a:t>
            </a:r>
          </a:p>
        </p:txBody>
      </p:sp>
      <p:grpSp>
        <p:nvGrpSpPr>
          <p:cNvPr id="5" name="Group 4"/>
          <p:cNvGrpSpPr/>
          <p:nvPr/>
        </p:nvGrpSpPr>
        <p:grpSpPr>
          <a:xfrm>
            <a:off x="873959" y="307464"/>
            <a:ext cx="864000" cy="864000"/>
            <a:chOff x="3774146" y="692189"/>
            <a:chExt cx="6311686" cy="6114123"/>
          </a:xfrm>
        </p:grpSpPr>
        <p:grpSp>
          <p:nvGrpSpPr>
            <p:cNvPr id="15" name="Group 14"/>
            <p:cNvGrpSpPr/>
            <p:nvPr/>
          </p:nvGrpSpPr>
          <p:grpSpPr>
            <a:xfrm>
              <a:off x="3774146" y="692189"/>
              <a:ext cx="6311686" cy="6114123"/>
              <a:chOff x="4465351" y="3720675"/>
              <a:chExt cx="891918" cy="864000"/>
            </a:xfrm>
          </p:grpSpPr>
          <p:sp>
            <p:nvSpPr>
              <p:cNvPr id="16" name="Oval 15"/>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787" y="3734868"/>
                <a:ext cx="792482" cy="795530"/>
              </a:xfrm>
              <a:prstGeom prst="rect">
                <a:avLst/>
              </a:prstGeom>
            </p:spPr>
          </p:pic>
        </p:grpSp>
        <p:pic>
          <p:nvPicPr>
            <p:cNvPr id="3" name="Picture 2"/>
            <p:cNvPicPr>
              <a:picLocks noChangeAspect="1"/>
            </p:cNvPicPr>
            <p:nvPr/>
          </p:nvPicPr>
          <p:blipFill>
            <a:blip r:embed="rId3"/>
            <a:stretch>
              <a:fillRect/>
            </a:stretch>
          </p:blipFill>
          <p:spPr>
            <a:xfrm>
              <a:off x="8317992" y="2430399"/>
              <a:ext cx="914400" cy="2838450"/>
            </a:xfrm>
            <a:prstGeom prst="rect">
              <a:avLst/>
            </a:prstGeom>
          </p:spPr>
        </p:pic>
        <p:pic>
          <p:nvPicPr>
            <p:cNvPr id="4" name="Picture 3"/>
            <p:cNvPicPr>
              <a:picLocks noChangeAspect="1"/>
            </p:cNvPicPr>
            <p:nvPr/>
          </p:nvPicPr>
          <p:blipFill>
            <a:blip r:embed="rId4"/>
            <a:stretch>
              <a:fillRect/>
            </a:stretch>
          </p:blipFill>
          <p:spPr>
            <a:xfrm>
              <a:off x="5550326" y="3098389"/>
              <a:ext cx="2705100" cy="2209800"/>
            </a:xfrm>
            <a:prstGeom prst="rect">
              <a:avLst/>
            </a:prstGeom>
          </p:spPr>
        </p:pic>
      </p:grpSp>
    </p:spTree>
    <p:extLst>
      <p:ext uri="{BB962C8B-B14F-4D97-AF65-F5344CB8AC3E}">
        <p14:creationId xmlns:p14="http://schemas.microsoft.com/office/powerpoint/2010/main" val="2688405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a:t>Open Science across the programme</a:t>
            </a:r>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39963">
              <a:spcAft>
                <a:spcPts val="1200"/>
              </a:spcAft>
              <a:buClr>
                <a:schemeClr val="tx1"/>
              </a:buClr>
            </a:pPr>
            <a:r>
              <a:rPr lang="en-US" dirty="0">
                <a:solidFill>
                  <a:srgbClr val="404A52"/>
                </a:solidFill>
              </a:rPr>
              <a:t>Open science is an approach based on open cooperative work and systematic sharing of knowledge and tools as early and widely as possible in the process</a:t>
            </a:r>
            <a:r>
              <a:rPr lang="en-US" dirty="0" smtClean="0">
                <a:solidFill>
                  <a:srgbClr val="404A52"/>
                </a:solidFill>
              </a:rPr>
              <a:t>. Including </a:t>
            </a:r>
            <a:r>
              <a:rPr lang="en-GB" dirty="0" smtClean="0">
                <a:solidFill>
                  <a:srgbClr val="404A52"/>
                </a:solidFill>
              </a:rPr>
              <a:t>active </a:t>
            </a:r>
            <a:r>
              <a:rPr lang="en-GB" dirty="0">
                <a:solidFill>
                  <a:srgbClr val="404A52"/>
                </a:solidFill>
              </a:rPr>
              <a:t>engagement </a:t>
            </a:r>
            <a:r>
              <a:rPr lang="en-GB" dirty="0" smtClean="0">
                <a:solidFill>
                  <a:srgbClr val="404A52"/>
                </a:solidFill>
              </a:rPr>
              <a:t>of </a:t>
            </a:r>
            <a:r>
              <a:rPr lang="en-GB" dirty="0">
                <a:solidFill>
                  <a:srgbClr val="404A52"/>
                </a:solidFill>
              </a:rPr>
              <a:t>society</a:t>
            </a:r>
          </a:p>
          <a:p>
            <a:pPr marL="2239963">
              <a:spcAft>
                <a:spcPts val="1200"/>
              </a:spcAft>
              <a:buClr>
                <a:schemeClr val="tx1"/>
              </a:buClr>
            </a:pPr>
            <a:endParaRPr lang="en-GB" dirty="0">
              <a:solidFill>
                <a:srgbClr val="404A52"/>
              </a:solidFill>
            </a:endParaRPr>
          </a:p>
        </p:txBody>
      </p:sp>
      <p:sp>
        <p:nvSpPr>
          <p:cNvPr id="5" name="TextBox 4"/>
          <p:cNvSpPr txBox="1"/>
          <p:nvPr/>
        </p:nvSpPr>
        <p:spPr>
          <a:xfrm>
            <a:off x="838200" y="2850437"/>
            <a:ext cx="10515600" cy="1603104"/>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GB" sz="2000" b="1" kern="0" spc="-30" dirty="0">
                <a:solidFill>
                  <a:schemeClr val="accent2"/>
                </a:solidFill>
                <a:cs typeface="Arial" panose="020B0604020202020204" pitchFamily="34" charset="0"/>
              </a:rPr>
              <a:t>Mandatory immediate Open Access to publications: </a:t>
            </a:r>
            <a:r>
              <a:rPr lang="en-GB" sz="2000" kern="0" spc="-30" dirty="0">
                <a:solidFill>
                  <a:srgbClr val="FFFFFF"/>
                </a:solidFill>
                <a:cs typeface="Arial" panose="020B0604020202020204" pitchFamily="34" charset="0"/>
              </a:rPr>
              <a:t>beneficiaries must retain sufficient IPRs to comply with open access requirements; </a:t>
            </a:r>
            <a:endParaRPr lang="de-DE" sz="2000" spc="-30" dirty="0">
              <a:solidFill>
                <a:srgbClr val="F8A907"/>
              </a:solidFill>
              <a:cs typeface="Arial" panose="020B0604020202020204" pitchFamily="34" charset="0"/>
            </a:endParaRPr>
          </a:p>
          <a:p>
            <a:pPr>
              <a:spcAft>
                <a:spcPts val="600"/>
              </a:spcAft>
              <a:buClr>
                <a:srgbClr val="FBC400"/>
              </a:buClr>
            </a:pPr>
            <a:r>
              <a:rPr lang="de-DE" sz="2000" b="1" dirty="0">
                <a:solidFill>
                  <a:schemeClr val="accent2"/>
                </a:solidFill>
                <a:cs typeface="Arial" panose="020B0604020202020204" pitchFamily="34" charset="0"/>
              </a:rPr>
              <a:t>Data </a:t>
            </a:r>
            <a:r>
              <a:rPr lang="de-DE" sz="2000" b="1" dirty="0" err="1">
                <a:solidFill>
                  <a:schemeClr val="accent2"/>
                </a:solidFill>
                <a:cs typeface="Arial" panose="020B0604020202020204" pitchFamily="34" charset="0"/>
              </a:rPr>
              <a:t>sharing</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‘open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possible</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closed</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necessary</a:t>
            </a:r>
            <a:r>
              <a:rPr lang="de-DE" sz="2000" b="1" dirty="0">
                <a:solidFill>
                  <a:schemeClr val="accent2"/>
                </a:solidFill>
                <a:cs typeface="Arial" panose="020B0604020202020204" pitchFamily="34" charset="0"/>
              </a:rPr>
              <a:t>‘:</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mandatory</a:t>
            </a:r>
            <a:r>
              <a:rPr lang="de-DE" sz="2000" dirty="0">
                <a:solidFill>
                  <a:srgbClr val="FFFFFF"/>
                </a:solidFill>
                <a:cs typeface="Arial" panose="020B0604020202020204" pitchFamily="34" charset="0"/>
              </a:rPr>
              <a:t> Data Management Plan </a:t>
            </a:r>
            <a:r>
              <a:rPr lang="de-DE" sz="2000" dirty="0" err="1">
                <a:solidFill>
                  <a:srgbClr val="FFFFFF"/>
                </a:solidFill>
                <a:cs typeface="Arial" panose="020B0604020202020204" pitchFamily="34" charset="0"/>
              </a:rPr>
              <a:t>for</a:t>
            </a:r>
            <a:r>
              <a:rPr lang="de-DE" sz="2000" dirty="0">
                <a:solidFill>
                  <a:srgbClr val="FFFFFF"/>
                </a:solidFill>
                <a:cs typeface="Arial" panose="020B0604020202020204" pitchFamily="34" charset="0"/>
              </a:rPr>
              <a:t> FAIR (</a:t>
            </a:r>
            <a:r>
              <a:rPr lang="de-DE" sz="2000" dirty="0" err="1">
                <a:solidFill>
                  <a:srgbClr val="FFFFFF"/>
                </a:solidFill>
                <a:cs typeface="Arial" panose="020B0604020202020204" pitchFamily="34" charset="0"/>
              </a:rPr>
              <a:t>Findable</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Accessible</a:t>
            </a:r>
            <a:r>
              <a:rPr lang="de-DE" sz="2000" dirty="0">
                <a:solidFill>
                  <a:srgbClr val="FFFFFF"/>
                </a:solidFill>
                <a:cs typeface="Arial" panose="020B0604020202020204" pitchFamily="34" charset="0"/>
              </a:rPr>
              <a:t>, Interoperable, </a:t>
            </a:r>
            <a:r>
              <a:rPr lang="de-DE" sz="2000" dirty="0" err="1">
                <a:solidFill>
                  <a:srgbClr val="FFFFFF"/>
                </a:solidFill>
                <a:cs typeface="Arial" panose="020B0604020202020204" pitchFamily="34" charset="0"/>
              </a:rPr>
              <a:t>Reusable</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research</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data</a:t>
            </a:r>
            <a:endParaRPr lang="de-DE" sz="2000" dirty="0">
              <a:solidFill>
                <a:srgbClr val="FFFFFF"/>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1925205" cy="920962"/>
          </a:xfrm>
          <a:prstGeom prst="homePlate">
            <a:avLst/>
          </a:prstGeom>
          <a:solidFill>
            <a:schemeClr val="accent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smtClean="0">
                <a:solidFill>
                  <a:schemeClr val="bg1"/>
                </a:solidFill>
                <a:latin typeface="+mj-lt"/>
                <a:ea typeface="Verdana" panose="020B0604030504040204" pitchFamily="34" charset="0"/>
                <a:cs typeface="Verdana" panose="020B0604030504040204" pitchFamily="34" charset="0"/>
              </a:rPr>
              <a:t>Open </a:t>
            </a:r>
            <a:br>
              <a:rPr lang="fr-BE" sz="2000" b="1" dirty="0" smtClean="0">
                <a:solidFill>
                  <a:schemeClr val="bg1"/>
                </a:solidFill>
                <a:latin typeface="+mj-lt"/>
                <a:ea typeface="Verdana" panose="020B0604030504040204" pitchFamily="34" charset="0"/>
                <a:cs typeface="Verdana" panose="020B0604030504040204" pitchFamily="34" charset="0"/>
              </a:rPr>
            </a:br>
            <a:r>
              <a:rPr lang="fr-BE" sz="2000" b="1" dirty="0" smtClean="0">
                <a:solidFill>
                  <a:schemeClr val="bg1"/>
                </a:solidFill>
                <a:latin typeface="+mj-lt"/>
                <a:ea typeface="Verdana" panose="020B0604030504040204" pitchFamily="34" charset="0"/>
                <a:cs typeface="Verdana" panose="020B0604030504040204" pitchFamily="34" charset="0"/>
              </a:rPr>
              <a:t>Science</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38200" y="4610374"/>
            <a:ext cx="10515600" cy="2174474"/>
          </a:xfrm>
          <a:prstGeom prst="rect">
            <a:avLst/>
          </a:prstGeom>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accent2"/>
              </a:buClr>
              <a:buFont typeface="Arial" panose="020B0604020202020204" pitchFamily="34" charset="0"/>
              <a:buChar char="●"/>
            </a:pPr>
            <a:r>
              <a:rPr lang="en-GB" b="0" dirty="0">
                <a:solidFill>
                  <a:schemeClr val="tx1"/>
                </a:solidFill>
                <a:cs typeface="Arial" panose="020B0604020202020204" pitchFamily="34" charset="0"/>
              </a:rPr>
              <a:t>Work Programmes may </a:t>
            </a:r>
            <a:r>
              <a:rPr lang="en-US" b="0" dirty="0">
                <a:solidFill>
                  <a:schemeClr val="tx1"/>
                </a:solidFill>
                <a:cs typeface="Arial" panose="020B0604020202020204" pitchFamily="34" charset="0"/>
              </a:rPr>
              <a:t>incentivize or oblige to adhere to </a:t>
            </a:r>
            <a:r>
              <a:rPr lang="en-US" dirty="0">
                <a:solidFill>
                  <a:schemeClr val="tx1"/>
                </a:solidFill>
                <a:cs typeface="Arial" panose="020B0604020202020204" pitchFamily="34" charset="0"/>
              </a:rPr>
              <a:t>open science practices </a:t>
            </a:r>
            <a:r>
              <a:rPr lang="en-US" b="0" dirty="0">
                <a:solidFill>
                  <a:schemeClr val="tx1"/>
                </a:solidFill>
                <a:cs typeface="Arial" panose="020B0604020202020204" pitchFamily="34" charset="0"/>
              </a:rPr>
              <a:t>such as involvement of citizens, or </a:t>
            </a:r>
            <a:r>
              <a:rPr lang="en-GB" b="0" dirty="0">
                <a:solidFill>
                  <a:schemeClr val="tx1"/>
                </a:solidFill>
                <a:cs typeface="Arial" panose="020B0604020202020204" pitchFamily="34" charset="0"/>
              </a:rPr>
              <a:t>to use the </a:t>
            </a:r>
            <a:r>
              <a:rPr lang="en-GB" dirty="0">
                <a:solidFill>
                  <a:schemeClr val="tx1"/>
                </a:solidFill>
                <a:cs typeface="Arial" panose="020B0604020202020204" pitchFamily="34" charset="0"/>
              </a:rPr>
              <a:t>European Open Science Cloud</a:t>
            </a:r>
          </a:p>
          <a:p>
            <a:pPr marL="342900" indent="-342900">
              <a:buClr>
                <a:schemeClr val="accent2"/>
              </a:buClr>
              <a:buFont typeface="Arial" panose="020B0604020202020204" pitchFamily="34" charset="0"/>
              <a:buChar char="●"/>
            </a:pPr>
            <a:r>
              <a:rPr lang="en-GB" b="0" spc="-20" dirty="0">
                <a:solidFill>
                  <a:schemeClr val="tx1"/>
                </a:solidFill>
                <a:cs typeface="Arial" panose="020B0604020202020204" pitchFamily="34" charset="0"/>
              </a:rPr>
              <a:t>Assessment of open science practices through the </a:t>
            </a:r>
            <a:r>
              <a:rPr lang="en-GB" spc="-20" dirty="0">
                <a:solidFill>
                  <a:schemeClr val="tx1"/>
                </a:solidFill>
                <a:cs typeface="Arial" panose="020B0604020202020204" pitchFamily="34" charset="0"/>
              </a:rPr>
              <a:t>e</a:t>
            </a:r>
            <a:r>
              <a:rPr lang="en-GB" spc="-20" dirty="0" smtClean="0">
                <a:solidFill>
                  <a:schemeClr val="tx1"/>
                </a:solidFill>
                <a:cs typeface="Arial" panose="020B0604020202020204" pitchFamily="34" charset="0"/>
              </a:rPr>
              <a:t>xcellence award </a:t>
            </a:r>
            <a:r>
              <a:rPr lang="en-GB" spc="-20" dirty="0">
                <a:solidFill>
                  <a:schemeClr val="tx1"/>
                </a:solidFill>
                <a:cs typeface="Arial" panose="020B0604020202020204" pitchFamily="34" charset="0"/>
              </a:rPr>
              <a:t>criteria </a:t>
            </a:r>
            <a:r>
              <a:rPr lang="en-GB" b="0" spc="-20" dirty="0">
                <a:solidFill>
                  <a:schemeClr val="tx1"/>
                </a:solidFill>
                <a:cs typeface="Arial" panose="020B0604020202020204" pitchFamily="34" charset="0"/>
              </a:rPr>
              <a:t>for proposal </a:t>
            </a:r>
            <a:r>
              <a:rPr lang="en-GB" b="0" spc="-20" dirty="0" smtClean="0">
                <a:solidFill>
                  <a:schemeClr val="tx1"/>
                </a:solidFill>
                <a:cs typeface="Arial" panose="020B0604020202020204" pitchFamily="34" charset="0"/>
              </a:rPr>
              <a:t>evaluation. Under </a:t>
            </a:r>
            <a:r>
              <a:rPr lang="en-GB" spc="-20" dirty="0">
                <a:solidFill>
                  <a:schemeClr val="tx1"/>
                </a:solidFill>
                <a:cs typeface="Arial" panose="020B0604020202020204" pitchFamily="34" charset="0"/>
              </a:rPr>
              <a:t>quality of participants </a:t>
            </a:r>
            <a:r>
              <a:rPr lang="en-GB" b="0" spc="-20" dirty="0" smtClean="0">
                <a:solidFill>
                  <a:schemeClr val="tx1"/>
                </a:solidFill>
                <a:cs typeface="Arial" panose="020B0604020202020204" pitchFamily="34" charset="0"/>
              </a:rPr>
              <a:t>previous experience on open sciences practices will be evaluated positively.</a:t>
            </a:r>
          </a:p>
          <a:p>
            <a:pPr marL="342900" indent="-342900">
              <a:buClr>
                <a:schemeClr val="accent2"/>
              </a:buClr>
              <a:buFont typeface="Arial" panose="020B0604020202020204" pitchFamily="34" charset="0"/>
              <a:buChar char="●"/>
            </a:pPr>
            <a:r>
              <a:rPr lang="en-GB" b="0" dirty="0" smtClean="0">
                <a:solidFill>
                  <a:schemeClr val="tx1"/>
                </a:solidFill>
                <a:cs typeface="Arial" panose="020B0604020202020204" pitchFamily="34" charset="0"/>
              </a:rPr>
              <a:t>Dedicated </a:t>
            </a:r>
            <a:r>
              <a:rPr lang="en-GB" b="0" dirty="0">
                <a:solidFill>
                  <a:schemeClr val="tx1"/>
                </a:solidFill>
                <a:cs typeface="Arial" panose="020B0604020202020204" pitchFamily="34" charset="0"/>
              </a:rPr>
              <a:t>support to </a:t>
            </a:r>
            <a:r>
              <a:rPr lang="en-GB" dirty="0">
                <a:solidFill>
                  <a:schemeClr val="tx1"/>
                </a:solidFill>
                <a:cs typeface="Arial" panose="020B0604020202020204" pitchFamily="34" charset="0"/>
              </a:rPr>
              <a:t>open science policy actions</a:t>
            </a:r>
            <a:endParaRPr lang="en-GB"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r>
              <a:rPr lang="en-GB" dirty="0">
                <a:solidFill>
                  <a:schemeClr val="tx1"/>
                </a:solidFill>
                <a:cs typeface="Arial" panose="020B0604020202020204" pitchFamily="34" charset="0"/>
              </a:rPr>
              <a:t>Open Research Europe </a:t>
            </a:r>
            <a:r>
              <a:rPr lang="en-GB" b="0" dirty="0">
                <a:solidFill>
                  <a:schemeClr val="tx1"/>
                </a:solidFill>
                <a:cs typeface="Arial" panose="020B0604020202020204" pitchFamily="34" charset="0"/>
              </a:rPr>
              <a:t>publishing platform</a:t>
            </a:r>
            <a:endParaRPr lang="en-GB" b="0" dirty="0">
              <a:solidFill>
                <a:schemeClr val="accent2">
                  <a:lumMod val="50000"/>
                </a:schemeClr>
              </a:solidFill>
            </a:endParaRPr>
          </a:p>
        </p:txBody>
      </p:sp>
    </p:spTree>
    <p:extLst>
      <p:ext uri="{BB962C8B-B14F-4D97-AF65-F5344CB8AC3E}">
        <p14:creationId xmlns:p14="http://schemas.microsoft.com/office/powerpoint/2010/main" val="3699211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08988" y="570233"/>
            <a:ext cx="9544812" cy="473104"/>
          </a:xfrm>
        </p:spPr>
        <p:txBody>
          <a:bodyPr anchor="t" anchorCtr="0">
            <a:normAutofit fontScale="90000"/>
          </a:bodyPr>
          <a:lstStyle/>
          <a:p>
            <a:r>
              <a:rPr lang="en-GB" dirty="0"/>
              <a:t>Measures to maximise </a:t>
            </a:r>
            <a:r>
              <a:rPr lang="en-GB" dirty="0" smtClean="0"/>
              <a:t>impact</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smtClean="0">
                <a:solidFill>
                  <a:srgbClr val="404A52"/>
                </a:solidFill>
              </a:rPr>
              <a:t>To include a draft plan in proposal is </a:t>
            </a:r>
            <a:r>
              <a:rPr lang="en-US" dirty="0">
                <a:solidFill>
                  <a:srgbClr val="404A52"/>
                </a:solidFill>
              </a:rPr>
              <a:t>an admissibility condition, unless the work programme topic explicitly states otherwise</a:t>
            </a:r>
            <a:r>
              <a:rPr lang="en-US" dirty="0" smtClean="0">
                <a:solidFill>
                  <a:srgbClr val="404A52"/>
                </a:solidFill>
              </a:rPr>
              <a:t>. </a:t>
            </a:r>
            <a:endParaRPr lang="en-US" dirty="0">
              <a:solidFill>
                <a:srgbClr val="404A52"/>
              </a:solidFill>
            </a:endParaRPr>
          </a:p>
        </p:txBody>
      </p:sp>
      <p:sp>
        <p:nvSpPr>
          <p:cNvPr id="5" name="TextBox 4"/>
          <p:cNvSpPr txBox="1"/>
          <p:nvPr/>
        </p:nvSpPr>
        <p:spPr>
          <a:xfrm>
            <a:off x="838200" y="2850437"/>
            <a:ext cx="10515600" cy="833663"/>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sz="2000" b="1" kern="0" spc="-30" dirty="0">
                <a:solidFill>
                  <a:schemeClr val="bg1"/>
                </a:solidFill>
                <a:cs typeface="Arial" panose="020B0604020202020204" pitchFamily="34" charset="0"/>
              </a:rPr>
              <a:t> </a:t>
            </a:r>
            <a:r>
              <a:rPr lang="en-US" sz="2000" b="1" kern="0" spc="-30" dirty="0" smtClean="0">
                <a:solidFill>
                  <a:schemeClr val="bg1"/>
                </a:solidFill>
                <a:cs typeface="Arial" panose="020B0604020202020204" pitchFamily="34" charset="0"/>
              </a:rPr>
              <a:t>All </a:t>
            </a:r>
            <a:r>
              <a:rPr lang="en-US" sz="2000" b="1" kern="0" spc="-30" dirty="0">
                <a:solidFill>
                  <a:schemeClr val="bg1"/>
                </a:solidFill>
                <a:cs typeface="Arial" panose="020B0604020202020204" pitchFamily="34" charset="0"/>
              </a:rPr>
              <a:t>measures should be </a:t>
            </a:r>
            <a:r>
              <a:rPr lang="en-US" sz="2000" b="1" kern="0" spc="-30" dirty="0">
                <a:solidFill>
                  <a:schemeClr val="accent2"/>
                </a:solidFill>
                <a:cs typeface="Arial" panose="020B0604020202020204" pitchFamily="34" charset="0"/>
              </a:rPr>
              <a:t>proportionate</a:t>
            </a:r>
            <a:r>
              <a:rPr lang="en-US" sz="2000" b="1" kern="0" spc="-30" dirty="0">
                <a:solidFill>
                  <a:schemeClr val="bg1"/>
                </a:solidFill>
                <a:cs typeface="Arial" panose="020B0604020202020204" pitchFamily="34" charset="0"/>
              </a:rPr>
              <a:t> to the scale of the project, and should contain </a:t>
            </a:r>
            <a:r>
              <a:rPr lang="en-US" sz="2000" b="1" kern="0" spc="-30" dirty="0">
                <a:solidFill>
                  <a:schemeClr val="accent2"/>
                </a:solidFill>
                <a:cs typeface="Arial" panose="020B0604020202020204" pitchFamily="34" charset="0"/>
              </a:rPr>
              <a:t>concrete actions </a:t>
            </a:r>
            <a:r>
              <a:rPr lang="en-US" sz="2000" b="1" kern="0" spc="-30" dirty="0">
                <a:solidFill>
                  <a:schemeClr val="bg1"/>
                </a:solidFill>
                <a:cs typeface="Arial" panose="020B0604020202020204" pitchFamily="34" charset="0"/>
              </a:rPr>
              <a:t>to be implemented both </a:t>
            </a:r>
            <a:r>
              <a:rPr lang="en-US" sz="2000" b="1" kern="0" spc="-30" dirty="0">
                <a:solidFill>
                  <a:schemeClr val="accent2"/>
                </a:solidFill>
                <a:cs typeface="Arial" panose="020B0604020202020204" pitchFamily="34" charset="0"/>
              </a:rPr>
              <a:t>during and after </a:t>
            </a:r>
            <a:r>
              <a:rPr lang="en-US" sz="2000" b="1" kern="0" spc="-30" dirty="0">
                <a:solidFill>
                  <a:schemeClr val="bg1"/>
                </a:solidFill>
                <a:cs typeface="Arial" panose="020B0604020202020204" pitchFamily="34" charset="0"/>
              </a:rPr>
              <a:t>the end of the project</a:t>
            </a:r>
            <a:endParaRPr lang="de-DE" sz="200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492133" cy="920962"/>
          </a:xfrm>
          <a:prstGeom prst="homePlate">
            <a:avLst/>
          </a:prstGeom>
          <a:solidFill>
            <a:schemeClr val="accent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err="1">
                <a:solidFill>
                  <a:schemeClr val="bg1"/>
                </a:solidFill>
                <a:latin typeface="+mj-lt"/>
                <a:ea typeface="Verdana" panose="020B0604030504040204" pitchFamily="34" charset="0"/>
                <a:cs typeface="Verdana" panose="020B0604030504040204" pitchFamily="34" charset="0"/>
              </a:rPr>
              <a:t>Dissemination</a:t>
            </a:r>
            <a:r>
              <a:rPr lang="fr-BE" sz="2000" b="1" dirty="0">
                <a:solidFill>
                  <a:schemeClr val="bg1"/>
                </a:solidFill>
                <a:latin typeface="+mj-lt"/>
                <a:ea typeface="Verdana" panose="020B0604030504040204" pitchFamily="34" charset="0"/>
                <a:cs typeface="Verdana" panose="020B0604030504040204" pitchFamily="34" charset="0"/>
              </a:rPr>
              <a:t>, exploitation and communication</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38200" y="3942535"/>
            <a:ext cx="10515600" cy="2677721"/>
          </a:xfrm>
          <a:prstGeom prst="rect">
            <a:avLst/>
          </a:prstGeom>
          <a:solidFill>
            <a:schemeClr val="bg1"/>
          </a:solidFill>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US" b="0" dirty="0" smtClean="0">
                <a:solidFill>
                  <a:schemeClr val="tx1"/>
                </a:solidFill>
                <a:cs typeface="Arial" panose="020B0604020202020204" pitchFamily="34" charset="0"/>
              </a:rPr>
              <a:t>Elements of the D&amp;E&amp;C plan</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Planned measures </a:t>
            </a:r>
            <a:r>
              <a:rPr lang="en-US" sz="1400" b="0" dirty="0">
                <a:solidFill>
                  <a:schemeClr val="tx1"/>
                </a:solidFill>
                <a:cs typeface="Arial" panose="020B0604020202020204" pitchFamily="34" charset="0"/>
              </a:rPr>
              <a:t>to </a:t>
            </a:r>
            <a:r>
              <a:rPr lang="en-US" sz="1400" b="0" dirty="0" err="1">
                <a:solidFill>
                  <a:schemeClr val="tx1"/>
                </a:solidFill>
                <a:cs typeface="Arial" panose="020B0604020202020204" pitchFamily="34" charset="0"/>
              </a:rPr>
              <a:t>maximise</a:t>
            </a:r>
            <a:r>
              <a:rPr lang="en-US" sz="1400" b="0" dirty="0">
                <a:solidFill>
                  <a:schemeClr val="tx1"/>
                </a:solidFill>
                <a:cs typeface="Arial" panose="020B0604020202020204" pitchFamily="34" charset="0"/>
              </a:rPr>
              <a:t> the impact of </a:t>
            </a:r>
            <a:r>
              <a:rPr lang="en-US" sz="1400" b="0" dirty="0" smtClean="0">
                <a:solidFill>
                  <a:schemeClr val="tx1"/>
                </a:solidFill>
                <a:cs typeface="Arial" panose="020B0604020202020204" pitchFamily="34" charset="0"/>
              </a:rPr>
              <a:t>projects</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Target </a:t>
            </a:r>
            <a:r>
              <a:rPr lang="en-US" sz="1400" dirty="0" smtClean="0">
                <a:solidFill>
                  <a:schemeClr val="accent2"/>
                </a:solidFill>
                <a:cs typeface="Arial" panose="020B0604020202020204" pitchFamily="34" charset="0"/>
              </a:rPr>
              <a:t>groups </a:t>
            </a:r>
            <a:r>
              <a:rPr lang="en-US" sz="1400" b="0" dirty="0">
                <a:solidFill>
                  <a:schemeClr val="tx1"/>
                </a:solidFill>
                <a:cs typeface="Arial" panose="020B0604020202020204" pitchFamily="34" charset="0"/>
              </a:rPr>
              <a:t>(e.g. scientific community, end users, financial actors, public at large</a:t>
            </a:r>
            <a:r>
              <a:rPr lang="en-US" sz="1400" b="0" dirty="0" smtClean="0">
                <a:solidFill>
                  <a:schemeClr val="tx1"/>
                </a:solidFill>
                <a:cs typeface="Arial" panose="020B0604020202020204" pitchFamily="34" charset="0"/>
              </a:rPr>
              <a:t>) and </a:t>
            </a:r>
            <a:r>
              <a:rPr lang="en-US" sz="1400" dirty="0" smtClean="0">
                <a:solidFill>
                  <a:schemeClr val="accent2"/>
                </a:solidFill>
                <a:cs typeface="Arial" panose="020B0604020202020204" pitchFamily="34" charset="0"/>
              </a:rPr>
              <a:t>proposed channels </a:t>
            </a:r>
            <a:r>
              <a:rPr lang="en-US" sz="1400" b="0" dirty="0" smtClean="0">
                <a:solidFill>
                  <a:schemeClr val="tx1"/>
                </a:solidFill>
                <a:cs typeface="Arial" panose="020B0604020202020204" pitchFamily="34" charset="0"/>
              </a:rPr>
              <a:t>to interact</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Communication measures </a:t>
            </a:r>
            <a:r>
              <a:rPr lang="en-US" sz="1400" b="0" dirty="0">
                <a:solidFill>
                  <a:schemeClr val="tx1"/>
                </a:solidFill>
                <a:cs typeface="Arial" panose="020B0604020202020204" pitchFamily="34" charset="0"/>
              </a:rPr>
              <a:t>for promoting the project and its findings throughout the full lifespan of the </a:t>
            </a:r>
            <a:r>
              <a:rPr lang="en-US" sz="1400" b="0" dirty="0" smtClean="0">
                <a:solidFill>
                  <a:schemeClr val="tx1"/>
                </a:solidFill>
                <a:cs typeface="Arial" panose="020B0604020202020204" pitchFamily="34" charset="0"/>
              </a:rPr>
              <a:t>project</a:t>
            </a:r>
          </a:p>
          <a:p>
            <a:pPr marL="342900" indent="-342900">
              <a:buClr>
                <a:schemeClr val="accent2"/>
              </a:buClr>
              <a:buFont typeface="Arial" panose="020B0604020202020204" pitchFamily="34" charset="0"/>
              <a:buChar char="●"/>
            </a:pPr>
            <a:r>
              <a:rPr lang="en-US" sz="1400" dirty="0" smtClean="0">
                <a:solidFill>
                  <a:schemeClr val="accent2"/>
                </a:solidFill>
                <a:cs typeface="Arial" panose="020B0604020202020204" pitchFamily="34" charset="0"/>
              </a:rPr>
              <a:t>Policy </a:t>
            </a:r>
            <a:r>
              <a:rPr lang="en-US" sz="1400" dirty="0">
                <a:solidFill>
                  <a:schemeClr val="accent2"/>
                </a:solidFill>
                <a:cs typeface="Arial" panose="020B0604020202020204" pitchFamily="34" charset="0"/>
              </a:rPr>
              <a:t>feedback </a:t>
            </a:r>
            <a:r>
              <a:rPr lang="en-US" sz="1400" b="0" dirty="0">
                <a:solidFill>
                  <a:schemeClr val="tx1"/>
                </a:solidFill>
                <a:cs typeface="Arial" panose="020B0604020202020204" pitchFamily="34" charset="0"/>
              </a:rPr>
              <a:t>measures to contribute to policy shaping and supporting the implementation of new policy initiatives and </a:t>
            </a:r>
            <a:r>
              <a:rPr lang="en-US" sz="1400" b="0" dirty="0" smtClean="0">
                <a:solidFill>
                  <a:schemeClr val="tx1"/>
                </a:solidFill>
                <a:cs typeface="Arial" panose="020B0604020202020204" pitchFamily="34" charset="0"/>
              </a:rPr>
              <a:t>decisions</a:t>
            </a:r>
          </a:p>
          <a:p>
            <a:pPr marL="342900" indent="-342900">
              <a:buClr>
                <a:schemeClr val="accent2"/>
              </a:buClr>
              <a:buFont typeface="Arial" panose="020B0604020202020204" pitchFamily="34" charset="0"/>
              <a:buChar char="●"/>
            </a:pPr>
            <a:r>
              <a:rPr lang="en-US" sz="1400" b="0" dirty="0" smtClean="0">
                <a:solidFill>
                  <a:schemeClr val="tx1"/>
                </a:solidFill>
                <a:cs typeface="Arial" panose="020B0604020202020204" pitchFamily="34" charset="0"/>
              </a:rPr>
              <a:t>Follow-up </a:t>
            </a:r>
            <a:r>
              <a:rPr lang="en-US" sz="1400" b="0" dirty="0">
                <a:solidFill>
                  <a:schemeClr val="tx1"/>
                </a:solidFill>
                <a:cs typeface="Arial" panose="020B0604020202020204" pitchFamily="34" charset="0"/>
              </a:rPr>
              <a:t>plan to foster </a:t>
            </a:r>
            <a:r>
              <a:rPr lang="en-US" sz="1400" dirty="0">
                <a:solidFill>
                  <a:schemeClr val="accent2"/>
                </a:solidFill>
                <a:cs typeface="Arial" panose="020B0604020202020204" pitchFamily="34" charset="0"/>
              </a:rPr>
              <a:t>exploitation/uptake</a:t>
            </a:r>
            <a:r>
              <a:rPr lang="en-US" sz="1400" b="0" dirty="0">
                <a:solidFill>
                  <a:schemeClr val="tx1"/>
                </a:solidFill>
                <a:cs typeface="Arial" panose="020B0604020202020204" pitchFamily="34" charset="0"/>
              </a:rPr>
              <a:t> of the results</a:t>
            </a:r>
          </a:p>
          <a:p>
            <a:pPr marL="630238" lvl="2" indent="-342900">
              <a:buClr>
                <a:schemeClr val="accent2"/>
              </a:buClr>
              <a:buFont typeface="Arial" panose="020B0604020202020204" pitchFamily="34" charset="0"/>
              <a:buChar char="●"/>
            </a:pPr>
            <a:r>
              <a:rPr lang="en-US" sz="1400" b="0" dirty="0" smtClean="0">
                <a:solidFill>
                  <a:schemeClr val="tx1"/>
                </a:solidFill>
                <a:cs typeface="Arial" panose="020B0604020202020204" pitchFamily="34" charset="0"/>
              </a:rPr>
              <a:t>Comprehensive </a:t>
            </a:r>
            <a:r>
              <a:rPr lang="en-US" sz="1400" b="0" dirty="0">
                <a:solidFill>
                  <a:schemeClr val="tx1"/>
                </a:solidFill>
                <a:cs typeface="Arial" panose="020B0604020202020204" pitchFamily="34" charset="0"/>
              </a:rPr>
              <a:t>and feasible strategy for the </a:t>
            </a:r>
            <a:r>
              <a:rPr lang="en-US" sz="1400" b="1" dirty="0">
                <a:solidFill>
                  <a:schemeClr val="accent2"/>
                </a:solidFill>
                <a:cs typeface="Arial" panose="020B0604020202020204" pitchFamily="34" charset="0"/>
              </a:rPr>
              <a:t>management of the intellectual property </a:t>
            </a:r>
            <a:r>
              <a:rPr lang="en-US" sz="1400" b="0" dirty="0" smtClean="0">
                <a:solidFill>
                  <a:schemeClr val="tx1"/>
                </a:solidFill>
                <a:cs typeface="Arial" panose="020B0604020202020204" pitchFamily="34" charset="0"/>
              </a:rPr>
              <a:t>(the </a:t>
            </a:r>
            <a:r>
              <a:rPr lang="en-US" sz="1400" b="0" dirty="0">
                <a:solidFill>
                  <a:schemeClr val="tx1"/>
                </a:solidFill>
                <a:cs typeface="Arial" panose="020B0604020202020204" pitchFamily="34" charset="0"/>
              </a:rPr>
              <a:t>provision of a results ownership list is mandatory at the end of the </a:t>
            </a:r>
            <a:r>
              <a:rPr lang="en-US" sz="1400" b="0" dirty="0" smtClean="0">
                <a:solidFill>
                  <a:schemeClr val="tx1"/>
                </a:solidFill>
                <a:cs typeface="Arial" panose="020B0604020202020204" pitchFamily="34" charset="0"/>
              </a:rPr>
              <a:t>project)</a:t>
            </a:r>
          </a:p>
          <a:p>
            <a:pPr marL="630238" lvl="2"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If exploitation is expected primarily in non-associated third countries, </a:t>
            </a:r>
            <a:r>
              <a:rPr lang="en-US" sz="1400" b="0" dirty="0" smtClean="0">
                <a:solidFill>
                  <a:schemeClr val="tx1"/>
                </a:solidFill>
                <a:cs typeface="Arial" panose="020B0604020202020204" pitchFamily="34" charset="0"/>
              </a:rPr>
              <a:t>give </a:t>
            </a:r>
            <a:r>
              <a:rPr lang="en-US" sz="1400" b="0" dirty="0">
                <a:solidFill>
                  <a:schemeClr val="tx1"/>
                </a:solidFill>
                <a:cs typeface="Arial" panose="020B0604020202020204" pitchFamily="34" charset="0"/>
              </a:rPr>
              <a:t>a convincing justification that this is still in the Union’s interest.</a:t>
            </a:r>
          </a:p>
          <a:p>
            <a:pPr>
              <a:buClr>
                <a:schemeClr val="accent2"/>
              </a:buCl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smtClean="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smtClean="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b="0" dirty="0">
              <a:solidFill>
                <a:schemeClr val="tx1"/>
              </a:solidFill>
              <a:cs typeface="Arial" panose="020B0604020202020204" pitchFamily="34" charset="0"/>
            </a:endParaRPr>
          </a:p>
        </p:txBody>
      </p:sp>
    </p:spTree>
    <p:extLst>
      <p:ext uri="{BB962C8B-B14F-4D97-AF65-F5344CB8AC3E}">
        <p14:creationId xmlns:p14="http://schemas.microsoft.com/office/powerpoint/2010/main" val="3460295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36" y="541032"/>
            <a:ext cx="9657668" cy="824629"/>
          </a:xfrm>
        </p:spPr>
        <p:txBody>
          <a:bodyPr vert="horz" lIns="0" tIns="0" rIns="0" bIns="0" rtlCol="0" anchor="t" anchorCtr="0">
            <a:normAutofit fontScale="90000"/>
          </a:bodyPr>
          <a:lstStyle/>
          <a:p>
            <a:r>
              <a:rPr lang="en-GB" b="1" dirty="0">
                <a:latin typeface="+mn-lt"/>
              </a:rPr>
              <a:t>Specific </a:t>
            </a:r>
            <a:r>
              <a:rPr lang="en-GB" b="1" dirty="0" smtClean="0">
                <a:latin typeface="+mn-lt"/>
              </a:rPr>
              <a:t>dissemination </a:t>
            </a:r>
            <a:r>
              <a:rPr lang="en-GB" b="1" dirty="0">
                <a:latin typeface="+mn-lt"/>
              </a:rPr>
              <a:t>and exploitation obligations for DES projects</a:t>
            </a:r>
          </a:p>
        </p:txBody>
      </p:sp>
      <p:sp>
        <p:nvSpPr>
          <p:cNvPr id="3" name="Content Placeholder 2"/>
          <p:cNvSpPr>
            <a:spLocks noGrp="1"/>
          </p:cNvSpPr>
          <p:nvPr>
            <p:ph sz="half" idx="1"/>
          </p:nvPr>
        </p:nvSpPr>
        <p:spPr>
          <a:xfrm>
            <a:off x="314105" y="1491916"/>
            <a:ext cx="11584970" cy="5120640"/>
          </a:xfrm>
        </p:spPr>
        <p:txBody>
          <a:bodyPr>
            <a:normAutofit fontScale="62500" lnSpcReduction="20000"/>
          </a:bodyPr>
          <a:lstStyle/>
          <a:p>
            <a:pPr marL="0" indent="0">
              <a:buNone/>
            </a:pPr>
            <a:r>
              <a:rPr lang="en-US" b="1" dirty="0" smtClean="0"/>
              <a:t>Additional </a:t>
            </a:r>
            <a:r>
              <a:rPr lang="en-US" b="1" dirty="0"/>
              <a:t>exploitation obligations:</a:t>
            </a:r>
            <a:endParaRPr lang="en-US" dirty="0"/>
          </a:p>
          <a:p>
            <a:pPr marL="0" indent="0">
              <a:buNone/>
            </a:pPr>
            <a:r>
              <a:rPr lang="en-US" dirty="0" smtClean="0"/>
              <a:t>For </a:t>
            </a:r>
            <a:r>
              <a:rPr lang="en-US" dirty="0"/>
              <a:t>the purpose of complying with the objectives set in the Regulation 2021/2085, the SRIA and the European ATM Master plan, beneficiaries must:</a:t>
            </a:r>
          </a:p>
          <a:p>
            <a:pPr marL="0" indent="0">
              <a:buNone/>
            </a:pPr>
            <a:r>
              <a:rPr lang="en-US" dirty="0"/>
              <a:t>- make available for re-use under fair, reasonable and non-discriminatory conditions all relevant results generated in the action, through a well-defined mechanism, in trusted repositories;</a:t>
            </a:r>
          </a:p>
          <a:p>
            <a:pPr marL="0" indent="0">
              <a:buNone/>
            </a:pPr>
            <a:r>
              <a:rPr lang="en-US" dirty="0"/>
              <a:t>- in case the purpose of the specific identified measures to exploit the results of the action is related to </a:t>
            </a:r>
            <a:r>
              <a:rPr lang="en-US" dirty="0" err="1"/>
              <a:t>standardisation</a:t>
            </a:r>
            <a:r>
              <a:rPr lang="en-US" dirty="0"/>
              <a:t>, grant the non-exclusive </a:t>
            </a:r>
            <a:r>
              <a:rPr lang="en-US" dirty="0" err="1"/>
              <a:t>licence</a:t>
            </a:r>
            <a:r>
              <a:rPr lang="en-US" dirty="0"/>
              <a:t> to the results royalty-free;</a:t>
            </a:r>
          </a:p>
          <a:p>
            <a:pPr marL="0" indent="0">
              <a:buNone/>
            </a:pPr>
            <a:r>
              <a:rPr lang="en-US" dirty="0"/>
              <a:t>- in case on linked actions, ensure mutual access to the background and to the results of on-going and closed linked actions, should this be needed for implementing tasks under the linked action(s) or for exploiting results generated by the linked action(s) as defined in the conditions laid down by this (bi)annual work </a:t>
            </a:r>
            <a:r>
              <a:rPr lang="en-US" dirty="0" err="1"/>
              <a:t>programme</a:t>
            </a:r>
            <a:r>
              <a:rPr lang="en-US" dirty="0"/>
              <a:t> and by the call for proposals.</a:t>
            </a:r>
          </a:p>
          <a:p>
            <a:pPr marL="0" indent="0">
              <a:buNone/>
            </a:pPr>
            <a:r>
              <a:rPr lang="en-US" dirty="0" smtClean="0"/>
              <a:t>- Beneficiaries </a:t>
            </a:r>
            <a:r>
              <a:rPr lang="en-US" dirty="0"/>
              <a:t>must acknowledge and incorporate these obligations in the proposal, outlining the efforts they will make towards meeting them and in Annex I to the Grant Agreement.</a:t>
            </a:r>
          </a:p>
          <a:p>
            <a:pPr marL="0" indent="0">
              <a:buNone/>
            </a:pPr>
            <a:endParaRPr lang="en-US" dirty="0"/>
          </a:p>
          <a:p>
            <a:pPr marL="0" indent="0">
              <a:buNone/>
            </a:pPr>
            <a:r>
              <a:rPr lang="en-US" b="1" dirty="0" smtClean="0"/>
              <a:t>Additional </a:t>
            </a:r>
            <a:r>
              <a:rPr lang="en-US" b="1" dirty="0"/>
              <a:t>dissemination obligations:</a:t>
            </a:r>
            <a:endParaRPr lang="en-US" dirty="0"/>
          </a:p>
          <a:p>
            <a:pPr marL="0" indent="0">
              <a:buNone/>
            </a:pPr>
            <a:r>
              <a:rPr lang="en-US" dirty="0"/>
              <a:t>- Beneficiaries must make proactive efforts to share on a royalty free basis, in a timely manner and as appropriate, all relevant results with the other grants awarded under the same call.</a:t>
            </a:r>
          </a:p>
          <a:p>
            <a:pPr marL="0" indent="0">
              <a:buNone/>
            </a:pPr>
            <a:r>
              <a:rPr lang="en-US" dirty="0"/>
              <a:t>- Beneficiaries must acknowledge and incorporate these obligations in the proposal, outlining the efforts they will make towards meeting them and in Annex I to the Grant Agreement.</a:t>
            </a:r>
          </a:p>
        </p:txBody>
      </p:sp>
      <p:sp>
        <p:nvSpPr>
          <p:cNvPr id="4" name="Footer Placeholder 3"/>
          <p:cNvSpPr>
            <a:spLocks noGrp="1"/>
          </p:cNvSpPr>
          <p:nvPr>
            <p:ph type="ftr" sz="quarter" idx="11"/>
          </p:nvPr>
        </p:nvSpPr>
        <p:spPr/>
        <p:txBody>
          <a:bodyPr/>
          <a:lstStyle/>
          <a:p>
            <a:r>
              <a:rPr lang="en-GB" noProof="0" smtClean="0"/>
              <a:t>DES ER1 KOM - 04/07/2023</a:t>
            </a:r>
            <a:endParaRPr lang="en-GB" noProof="0"/>
          </a:p>
        </p:txBody>
      </p:sp>
      <p:sp>
        <p:nvSpPr>
          <p:cNvPr id="5" name="Slide Number Placeholder 4"/>
          <p:cNvSpPr>
            <a:spLocks noGrp="1"/>
          </p:cNvSpPr>
          <p:nvPr>
            <p:ph type="sldNum" sz="quarter" idx="12"/>
          </p:nvPr>
        </p:nvSpPr>
        <p:spPr/>
        <p:txBody>
          <a:bodyPr vert="horz" lIns="0" tIns="0" rIns="0" bIns="0" rtlCol="0" anchor="t" anchorCtr="0"/>
          <a:lstStyle/>
          <a:p>
            <a:fld id="{6B0C76E6-0B66-8944-91D4-A1BC6652E29F}" type="slidenum">
              <a:rPr lang="en-GB">
                <a:solidFill>
                  <a:srgbClr val="002F6E"/>
                </a:solidFill>
                <a:latin typeface="Calibri" panose="020F0502020204030204"/>
              </a:rPr>
              <a:pPr/>
              <a:t>49</a:t>
            </a:fld>
            <a:endParaRPr lang="en-GB">
              <a:solidFill>
                <a:srgbClr val="002F6E"/>
              </a:solidFill>
              <a:latin typeface="Calibri" panose="020F0502020204030204"/>
            </a:endParaRPr>
          </a:p>
        </p:txBody>
      </p:sp>
    </p:spTree>
    <p:extLst>
      <p:ext uri="{BB962C8B-B14F-4D97-AF65-F5344CB8AC3E}">
        <p14:creationId xmlns:p14="http://schemas.microsoft.com/office/powerpoint/2010/main" val="1621660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68" y="239279"/>
            <a:ext cx="8116665" cy="409291"/>
          </a:xfrm>
        </p:spPr>
        <p:txBody>
          <a:bodyPr>
            <a:noAutofit/>
          </a:bodyPr>
          <a:lstStyle/>
          <a:p>
            <a:r>
              <a:rPr lang="en-US" sz="3200" b="1" dirty="0"/>
              <a:t>New vision aims </a:t>
            </a:r>
            <a:r>
              <a:rPr lang="en-US" sz="3200" b="1" dirty="0" smtClean="0"/>
              <a:t>at </a:t>
            </a:r>
            <a:r>
              <a:rPr lang="en-US" sz="3200" b="1" dirty="0"/>
              <a:t>delivering a digital European sky by 2040</a:t>
            </a:r>
            <a:endParaRPr lang="en-GB" sz="3200" b="1" dirty="0"/>
          </a:p>
        </p:txBody>
      </p:sp>
      <p:sp>
        <p:nvSpPr>
          <p:cNvPr id="6" name="Slide Number Placeholder 5"/>
          <p:cNvSpPr>
            <a:spLocks noGrp="1"/>
          </p:cNvSpPr>
          <p:nvPr>
            <p:ph type="sldNum" sz="quarter" idx="12"/>
          </p:nvPr>
        </p:nvSpPr>
        <p:spPr/>
        <p:txBody>
          <a:bodyPr/>
          <a:lstStyle/>
          <a:p>
            <a:pPr defTabSz="914411">
              <a:defRPr/>
            </a:pPr>
            <a:fld id="{6B0C76E6-0B66-8944-91D4-A1BC6652E29F}" type="slidenum">
              <a:rPr lang="fr-FR">
                <a:solidFill>
                  <a:srgbClr val="0093D1"/>
                </a:solidFill>
                <a:latin typeface="Calibri" panose="020F0502020204030204"/>
              </a:rPr>
              <a:pPr defTabSz="914411">
                <a:defRPr/>
              </a:pPr>
              <a:t>5</a:t>
            </a:fld>
            <a:endParaRPr lang="fr-FR" dirty="0">
              <a:solidFill>
                <a:srgbClr val="0093D1"/>
              </a:solidFill>
              <a:latin typeface="Calibri" panose="020F0502020204030204"/>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7418" y="1219201"/>
            <a:ext cx="9652795" cy="5406507"/>
          </a:xfrm>
          <a:prstGeom prst="rect">
            <a:avLst/>
          </a:prstGeom>
        </p:spPr>
      </p:pic>
    </p:spTree>
    <p:extLst>
      <p:ext uri="{BB962C8B-B14F-4D97-AF65-F5344CB8AC3E}">
        <p14:creationId xmlns:p14="http://schemas.microsoft.com/office/powerpoint/2010/main" val="31580771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F725DF6-3E2D-D94B-8D4C-92EE982BF60E}"/>
              </a:ext>
            </a:extLst>
          </p:cNvPr>
          <p:cNvSpPr txBox="1"/>
          <p:nvPr/>
        </p:nvSpPr>
        <p:spPr>
          <a:xfrm>
            <a:off x="288853" y="2465167"/>
            <a:ext cx="12169464" cy="1446550"/>
          </a:xfrm>
          <a:prstGeom prst="rect">
            <a:avLst/>
          </a:prstGeom>
          <a:noFill/>
        </p:spPr>
        <p:txBody>
          <a:bodyPr wrap="square" rtlCol="0">
            <a:spAutoFit/>
          </a:bodyPr>
          <a:lstStyle/>
          <a:p>
            <a:pPr algn="ctr"/>
            <a:r>
              <a:rPr lang="en-US" sz="4400" b="1" dirty="0" smtClean="0">
                <a:solidFill>
                  <a:srgbClr val="FFFFFF"/>
                </a:solidFill>
              </a:rPr>
              <a:t>FINANCIAL ASPECTS OF GRANTS</a:t>
            </a:r>
          </a:p>
          <a:p>
            <a:pPr algn="ctr"/>
            <a:r>
              <a:rPr lang="en-US" sz="4400" b="1" dirty="0" smtClean="0">
                <a:solidFill>
                  <a:srgbClr val="FFFFFF"/>
                </a:solidFill>
              </a:rPr>
              <a:t>KEY MESSAGES</a:t>
            </a:r>
            <a:endParaRPr lang="en-US" sz="4400" b="1" dirty="0">
              <a:solidFill>
                <a:srgbClr val="FFFFFF"/>
              </a:solidFill>
            </a:endParaRPr>
          </a:p>
        </p:txBody>
      </p:sp>
      <p:sp>
        <p:nvSpPr>
          <p:cNvPr id="3" name="Rectangle 2"/>
          <p:cNvSpPr/>
          <p:nvPr/>
        </p:nvSpPr>
        <p:spPr>
          <a:xfrm>
            <a:off x="2874380" y="4217400"/>
            <a:ext cx="6096000" cy="923330"/>
          </a:xfrm>
          <a:prstGeom prst="rect">
            <a:avLst/>
          </a:prstGeom>
        </p:spPr>
        <p:txBody>
          <a:bodyPr>
            <a:spAutoFit/>
          </a:bodyPr>
          <a:lstStyle/>
          <a:p>
            <a:pPr algn="ctr"/>
            <a:r>
              <a:rPr lang="fr-BE" b="1" dirty="0">
                <a:solidFill>
                  <a:srgbClr val="FFFFFF"/>
                </a:solidFill>
              </a:rPr>
              <a:t>MANUELA ALFE’ </a:t>
            </a:r>
            <a:endParaRPr lang="fr-BE" dirty="0">
              <a:solidFill>
                <a:srgbClr val="FFFFFF"/>
              </a:solidFill>
            </a:endParaRPr>
          </a:p>
          <a:p>
            <a:pPr algn="ctr"/>
            <a:r>
              <a:rPr lang="fr-BE" b="1" dirty="0">
                <a:solidFill>
                  <a:srgbClr val="FFFFFF"/>
                </a:solidFill>
              </a:rPr>
              <a:t>Head of Call coordination, Grant Management &amp; ATM expertise</a:t>
            </a:r>
            <a:endParaRPr lang="fr-BE" dirty="0">
              <a:solidFill>
                <a:srgbClr val="FFFFFF"/>
              </a:solidFill>
            </a:endParaRPr>
          </a:p>
        </p:txBody>
      </p:sp>
    </p:spTree>
    <p:extLst>
      <p:ext uri="{BB962C8B-B14F-4D97-AF65-F5344CB8AC3E}">
        <p14:creationId xmlns:p14="http://schemas.microsoft.com/office/powerpoint/2010/main" val="2726042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65125"/>
            <a:ext cx="10512552" cy="457835"/>
          </a:xfrm>
        </p:spPr>
        <p:txBody>
          <a:bodyPr>
            <a:normAutofit fontScale="90000"/>
          </a:bodyPr>
          <a:lstStyle/>
          <a:p>
            <a:r>
              <a:rPr lang="en-GB" b="1" dirty="0" smtClean="0">
                <a:solidFill>
                  <a:srgbClr val="5F2987"/>
                </a:solidFill>
              </a:rPr>
              <a:t>Cost categories in HE</a:t>
            </a:r>
            <a:endParaRPr lang="en-GB" dirty="0"/>
          </a:p>
        </p:txBody>
      </p:sp>
      <p:pic>
        <p:nvPicPr>
          <p:cNvPr id="4" name="Picture 3"/>
          <p:cNvPicPr>
            <a:picLocks noChangeAspect="1"/>
          </p:cNvPicPr>
          <p:nvPr/>
        </p:nvPicPr>
        <p:blipFill>
          <a:blip r:embed="rId2"/>
          <a:stretch>
            <a:fillRect/>
          </a:stretch>
        </p:blipFill>
        <p:spPr>
          <a:xfrm>
            <a:off x="557784" y="1005840"/>
            <a:ext cx="9866699" cy="5523549"/>
          </a:xfrm>
          <a:prstGeom prst="rect">
            <a:avLst/>
          </a:prstGeom>
        </p:spPr>
      </p:pic>
    </p:spTree>
    <p:extLst>
      <p:ext uri="{BB962C8B-B14F-4D97-AF65-F5344CB8AC3E}">
        <p14:creationId xmlns:p14="http://schemas.microsoft.com/office/powerpoint/2010/main" val="25497907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7672" y="1014985"/>
            <a:ext cx="8720328" cy="512064"/>
          </a:xfrm>
        </p:spPr>
        <p:txBody>
          <a:bodyPr>
            <a:noAutofit/>
          </a:bodyPr>
          <a:lstStyle/>
          <a:p>
            <a:pPr algn="l"/>
            <a:r>
              <a:rPr lang="en-GB" sz="4000" b="1" dirty="0" smtClean="0">
                <a:solidFill>
                  <a:srgbClr val="5F2987"/>
                </a:solidFill>
              </a:rPr>
              <a:t>A. </a:t>
            </a:r>
            <a:r>
              <a:rPr lang="en-GB" sz="4000" b="1" dirty="0">
                <a:solidFill>
                  <a:srgbClr val="5F2987"/>
                </a:solidFill>
              </a:rPr>
              <a:t>Personnel</a:t>
            </a:r>
            <a:r>
              <a:rPr lang="en-GB" sz="4000" b="1" dirty="0" smtClean="0">
                <a:solidFill>
                  <a:srgbClr val="5F2987"/>
                </a:solidFill>
              </a:rPr>
              <a:t> Costs</a:t>
            </a:r>
            <a:endParaRPr lang="en-GB" sz="4000" b="1" dirty="0">
              <a:solidFill>
                <a:srgbClr val="5F2987"/>
              </a:solidFill>
            </a:endParaRPr>
          </a:p>
        </p:txBody>
      </p:sp>
      <p:pic>
        <p:nvPicPr>
          <p:cNvPr id="4" name="Picture 3"/>
          <p:cNvPicPr>
            <a:picLocks noChangeAspect="1"/>
          </p:cNvPicPr>
          <p:nvPr/>
        </p:nvPicPr>
        <p:blipFill>
          <a:blip r:embed="rId2"/>
          <a:stretch>
            <a:fillRect/>
          </a:stretch>
        </p:blipFill>
        <p:spPr>
          <a:xfrm>
            <a:off x="1947672" y="1746139"/>
            <a:ext cx="8299704" cy="4646031"/>
          </a:xfrm>
          <a:prstGeom prst="rect">
            <a:avLst/>
          </a:prstGeom>
        </p:spPr>
      </p:pic>
    </p:spTree>
    <p:extLst>
      <p:ext uri="{BB962C8B-B14F-4D97-AF65-F5344CB8AC3E}">
        <p14:creationId xmlns:p14="http://schemas.microsoft.com/office/powerpoint/2010/main" val="2850822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6606" y="896112"/>
            <a:ext cx="10038167" cy="5669366"/>
          </a:xfrm>
          <a:prstGeom prst="rect">
            <a:avLst/>
          </a:prstGeom>
        </p:spPr>
      </p:pic>
    </p:spTree>
    <p:extLst>
      <p:ext uri="{BB962C8B-B14F-4D97-AF65-F5344CB8AC3E}">
        <p14:creationId xmlns:p14="http://schemas.microsoft.com/office/powerpoint/2010/main" val="29813125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0160" y="950976"/>
            <a:ext cx="9757727" cy="5507101"/>
          </a:xfrm>
          <a:prstGeom prst="rect">
            <a:avLst/>
          </a:prstGeom>
        </p:spPr>
      </p:pic>
    </p:spTree>
    <p:extLst>
      <p:ext uri="{BB962C8B-B14F-4D97-AF65-F5344CB8AC3E}">
        <p14:creationId xmlns:p14="http://schemas.microsoft.com/office/powerpoint/2010/main" val="1982046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9809" y="1005840"/>
            <a:ext cx="9625519" cy="5385707"/>
          </a:xfrm>
          <a:prstGeom prst="rect">
            <a:avLst/>
          </a:prstGeom>
        </p:spPr>
      </p:pic>
    </p:spTree>
    <p:extLst>
      <p:ext uri="{BB962C8B-B14F-4D97-AF65-F5344CB8AC3E}">
        <p14:creationId xmlns:p14="http://schemas.microsoft.com/office/powerpoint/2010/main" val="17394164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2688" y="932480"/>
            <a:ext cx="9656064" cy="5398618"/>
          </a:xfrm>
          <a:prstGeom prst="rect">
            <a:avLst/>
          </a:prstGeom>
        </p:spPr>
      </p:pic>
    </p:spTree>
    <p:extLst>
      <p:ext uri="{BB962C8B-B14F-4D97-AF65-F5344CB8AC3E}">
        <p14:creationId xmlns:p14="http://schemas.microsoft.com/office/powerpoint/2010/main" val="1454700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4984" y="807531"/>
            <a:ext cx="9738360" cy="5445677"/>
          </a:xfrm>
          <a:prstGeom prst="rect">
            <a:avLst/>
          </a:prstGeom>
        </p:spPr>
      </p:pic>
    </p:spTree>
    <p:extLst>
      <p:ext uri="{BB962C8B-B14F-4D97-AF65-F5344CB8AC3E}">
        <p14:creationId xmlns:p14="http://schemas.microsoft.com/office/powerpoint/2010/main" val="30371970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408" y="365125"/>
            <a:ext cx="10375392" cy="412115"/>
          </a:xfrm>
        </p:spPr>
        <p:txBody>
          <a:bodyPr>
            <a:normAutofit fontScale="90000"/>
          </a:bodyPr>
          <a:lstStyle/>
          <a:p>
            <a:r>
              <a:rPr lang="en-GB" b="1" dirty="0" smtClean="0">
                <a:solidFill>
                  <a:srgbClr val="5F2987"/>
                </a:solidFill>
              </a:rPr>
              <a:t>B. Subcontracting</a:t>
            </a:r>
            <a:endParaRPr lang="en-GB" dirty="0"/>
          </a:p>
        </p:txBody>
      </p:sp>
      <p:pic>
        <p:nvPicPr>
          <p:cNvPr id="5" name="Picture 4"/>
          <p:cNvPicPr>
            <a:picLocks noChangeAspect="1"/>
          </p:cNvPicPr>
          <p:nvPr/>
        </p:nvPicPr>
        <p:blipFill>
          <a:blip r:embed="rId2"/>
          <a:stretch>
            <a:fillRect/>
          </a:stretch>
        </p:blipFill>
        <p:spPr>
          <a:xfrm>
            <a:off x="702948" y="1362456"/>
            <a:ext cx="10786103" cy="4718304"/>
          </a:xfrm>
          <a:prstGeom prst="rect">
            <a:avLst/>
          </a:prstGeom>
        </p:spPr>
      </p:pic>
    </p:spTree>
    <p:extLst>
      <p:ext uri="{BB962C8B-B14F-4D97-AF65-F5344CB8AC3E}">
        <p14:creationId xmlns:p14="http://schemas.microsoft.com/office/powerpoint/2010/main" val="3748621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2699"/>
          </a:xfrm>
        </p:spPr>
        <p:txBody>
          <a:bodyPr>
            <a:normAutofit/>
          </a:bodyPr>
          <a:lstStyle/>
          <a:p>
            <a:r>
              <a:rPr lang="en-GB" b="1" dirty="0">
                <a:solidFill>
                  <a:srgbClr val="5F2987"/>
                </a:solidFill>
              </a:rPr>
              <a:t>C</a:t>
            </a:r>
            <a:r>
              <a:rPr lang="en-GB" b="1" dirty="0" smtClean="0">
                <a:solidFill>
                  <a:srgbClr val="5F2987"/>
                </a:solidFill>
              </a:rPr>
              <a:t>. Purchase Costs</a:t>
            </a:r>
            <a:endParaRPr lang="en-GB" dirty="0"/>
          </a:p>
        </p:txBody>
      </p:sp>
      <p:sp>
        <p:nvSpPr>
          <p:cNvPr id="3" name="Content Placeholder 2"/>
          <p:cNvSpPr>
            <a:spLocks noGrp="1"/>
          </p:cNvSpPr>
          <p:nvPr>
            <p:ph idx="1"/>
          </p:nvPr>
        </p:nvSpPr>
        <p:spPr>
          <a:xfrm>
            <a:off x="1420586" y="1289958"/>
            <a:ext cx="8668679" cy="4617722"/>
          </a:xfrm>
        </p:spPr>
        <p:txBody>
          <a:bodyPr>
            <a:normAutofit/>
          </a:bodyPr>
          <a:lstStyle/>
          <a:p>
            <a:pPr marL="0" indent="0">
              <a:buNone/>
            </a:pPr>
            <a:r>
              <a:rPr lang="en-GB" dirty="0">
                <a:solidFill>
                  <a:srgbClr val="7030A0"/>
                </a:solidFill>
              </a:rPr>
              <a:t>May cover:</a:t>
            </a:r>
          </a:p>
          <a:p>
            <a:pPr lvl="1"/>
            <a:r>
              <a:rPr lang="en-GB" dirty="0">
                <a:solidFill>
                  <a:srgbClr val="7030A0"/>
                </a:solidFill>
              </a:rPr>
              <a:t>Travel, accommodation and subsistence (Article 6.2.C.1)</a:t>
            </a:r>
          </a:p>
          <a:p>
            <a:pPr lvl="1"/>
            <a:r>
              <a:rPr lang="en-GB" dirty="0">
                <a:solidFill>
                  <a:srgbClr val="7030A0"/>
                </a:solidFill>
              </a:rPr>
              <a:t>Equipment (Article 6.2.C.2)</a:t>
            </a:r>
          </a:p>
          <a:p>
            <a:pPr lvl="1"/>
            <a:r>
              <a:rPr lang="en-GB" dirty="0">
                <a:solidFill>
                  <a:srgbClr val="7030A0"/>
                </a:solidFill>
              </a:rPr>
              <a:t>Other goods, works or services, if necessary to implement the action (Article 6.2.C.3)</a:t>
            </a:r>
          </a:p>
          <a:p>
            <a:pPr marL="457200" lvl="1" indent="0">
              <a:buNone/>
            </a:pPr>
            <a:r>
              <a:rPr lang="en-GB" sz="1800" i="1" dirty="0">
                <a:solidFill>
                  <a:srgbClr val="7030A0"/>
                </a:solidFill>
              </a:rPr>
              <a:t>e.g.: CFS, consumables and supplies, promotion, dissemination, protection of results, translations, publications</a:t>
            </a:r>
            <a:r>
              <a:rPr lang="en-GB" sz="1800" i="1">
                <a:solidFill>
                  <a:srgbClr val="7030A0"/>
                </a:solidFill>
              </a:rPr>
              <a:t>, </a:t>
            </a:r>
            <a:r>
              <a:rPr lang="en-GB" sz="1800" i="1" dirty="0">
                <a:solidFill>
                  <a:srgbClr val="7030A0"/>
                </a:solidFill>
              </a:rPr>
              <a:t>support</a:t>
            </a:r>
            <a:r>
              <a:rPr lang="en-GB" sz="1800" i="1">
                <a:solidFill>
                  <a:srgbClr val="7030A0"/>
                </a:solidFill>
              </a:rPr>
              <a:t> </a:t>
            </a:r>
            <a:r>
              <a:rPr lang="en-GB" sz="1800" i="1" dirty="0">
                <a:solidFill>
                  <a:srgbClr val="7030A0"/>
                </a:solidFill>
              </a:rPr>
              <a:t>provided by EASA,</a:t>
            </a:r>
            <a:r>
              <a:rPr lang="en-GB" sz="1800" i="1">
                <a:solidFill>
                  <a:srgbClr val="7030A0"/>
                </a:solidFill>
              </a:rPr>
              <a:t> etc</a:t>
            </a:r>
            <a:r>
              <a:rPr lang="en-GB" sz="1800" i="1" dirty="0">
                <a:solidFill>
                  <a:srgbClr val="7030A0"/>
                </a:solidFill>
              </a:rPr>
              <a:t>.</a:t>
            </a:r>
          </a:p>
          <a:p>
            <a:pPr marL="457200" lvl="1" indent="0">
              <a:buNone/>
            </a:pPr>
            <a:endParaRPr lang="en-GB" dirty="0">
              <a:solidFill>
                <a:srgbClr val="7030A0"/>
              </a:solidFill>
            </a:endParaRPr>
          </a:p>
          <a:p>
            <a:pPr lvl="1">
              <a:buFont typeface="Wingdings" panose="05000000000000000000" pitchFamily="2" charset="2"/>
              <a:buChar char="ü"/>
            </a:pPr>
            <a:r>
              <a:rPr lang="en-GB" dirty="0">
                <a:solidFill>
                  <a:srgbClr val="7030A0"/>
                </a:solidFill>
              </a:rPr>
              <a:t>Must be declared as actual costs</a:t>
            </a:r>
          </a:p>
          <a:p>
            <a:pPr lvl="1">
              <a:buFont typeface="Wingdings" panose="05000000000000000000" pitchFamily="2" charset="2"/>
              <a:buChar char="ü"/>
            </a:pPr>
            <a:r>
              <a:rPr lang="en-GB" dirty="0">
                <a:solidFill>
                  <a:srgbClr val="7030A0"/>
                </a:solidFill>
              </a:rPr>
              <a:t>Ensure best value for money and avoid any conflict of interests</a:t>
            </a:r>
          </a:p>
        </p:txBody>
      </p:sp>
    </p:spTree>
    <p:extLst>
      <p:ext uri="{BB962C8B-B14F-4D97-AF65-F5344CB8AC3E}">
        <p14:creationId xmlns:p14="http://schemas.microsoft.com/office/powerpoint/2010/main" val="4003059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914411">
              <a:defRPr/>
            </a:pPr>
            <a:fld id="{6B0C76E6-0B66-8944-91D4-A1BC6652E29F}" type="slidenum">
              <a:rPr lang="fr-FR">
                <a:solidFill>
                  <a:srgbClr val="0093D1"/>
                </a:solidFill>
                <a:latin typeface="Calibri" panose="020F0502020204030204"/>
              </a:rPr>
              <a:pPr defTabSz="914411">
                <a:defRPr/>
              </a:pPr>
              <a:t>6</a:t>
            </a:fld>
            <a:endParaRPr lang="fr-FR" dirty="0">
              <a:solidFill>
                <a:srgbClr val="0093D1"/>
              </a:solidFill>
              <a:latin typeface="Calibri" panose="020F0502020204030204"/>
            </a:endParaRP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5419"/>
          <a:stretch/>
        </p:blipFill>
        <p:spPr>
          <a:xfrm>
            <a:off x="6274987" y="103284"/>
            <a:ext cx="5917013" cy="5843017"/>
          </a:xfrm>
          <a:prstGeom prst="rect">
            <a:avLst/>
          </a:prstGeom>
        </p:spPr>
      </p:pic>
      <p:pic>
        <p:nvPicPr>
          <p:cNvPr id="9" name="Picture 8"/>
          <p:cNvPicPr>
            <a:picLocks noChangeAspect="1"/>
          </p:cNvPicPr>
          <p:nvPr/>
        </p:nvPicPr>
        <p:blipFill>
          <a:blip r:embed="rId4"/>
          <a:stretch>
            <a:fillRect/>
          </a:stretch>
        </p:blipFill>
        <p:spPr>
          <a:xfrm>
            <a:off x="174067" y="1037659"/>
            <a:ext cx="1214636" cy="1272087"/>
          </a:xfrm>
          <a:prstGeom prst="rect">
            <a:avLst/>
          </a:prstGeom>
        </p:spPr>
      </p:pic>
      <p:sp>
        <p:nvSpPr>
          <p:cNvPr id="12" name="Rectangle 11"/>
          <p:cNvSpPr/>
          <p:nvPr/>
        </p:nvSpPr>
        <p:spPr>
          <a:xfrm>
            <a:off x="1315867" y="1309365"/>
            <a:ext cx="4984052" cy="923714"/>
          </a:xfrm>
          <a:prstGeom prst="rect">
            <a:avLst/>
          </a:prstGeom>
        </p:spPr>
        <p:txBody>
          <a:bodyPr wrap="square">
            <a:spAutoFit/>
          </a:bodyPr>
          <a:lstStyle/>
          <a:p>
            <a:pPr defTabSz="914411">
              <a:defRPr/>
            </a:pPr>
            <a:r>
              <a:rPr lang="en-US" sz="1801" dirty="0">
                <a:solidFill>
                  <a:srgbClr val="002F6E"/>
                </a:solidFill>
                <a:latin typeface="Calibri" panose="020F0502020204030204"/>
              </a:rPr>
              <a:t>Accelerate through research &amp; innovation the delivery of an inclusive, resilient &amp; sustainable Digital European Sky</a:t>
            </a:r>
            <a:endParaRPr lang="en-GB" sz="1801" dirty="0">
              <a:solidFill>
                <a:srgbClr val="002F6E"/>
              </a:solidFill>
              <a:latin typeface="Calibri" panose="020F0502020204030204"/>
            </a:endParaRPr>
          </a:p>
        </p:txBody>
      </p:sp>
      <p:pic>
        <p:nvPicPr>
          <p:cNvPr id="13" name="Picture 12"/>
          <p:cNvPicPr>
            <a:picLocks noChangeAspect="1"/>
          </p:cNvPicPr>
          <p:nvPr/>
        </p:nvPicPr>
        <p:blipFill>
          <a:blip r:embed="rId5"/>
          <a:stretch>
            <a:fillRect/>
          </a:stretch>
        </p:blipFill>
        <p:spPr>
          <a:xfrm>
            <a:off x="225044" y="4000060"/>
            <a:ext cx="970837" cy="927689"/>
          </a:xfrm>
          <a:prstGeom prst="rect">
            <a:avLst/>
          </a:prstGeom>
        </p:spPr>
      </p:pic>
      <p:sp>
        <p:nvSpPr>
          <p:cNvPr id="14" name="Rectangle 13"/>
          <p:cNvSpPr/>
          <p:nvPr/>
        </p:nvSpPr>
        <p:spPr>
          <a:xfrm>
            <a:off x="1290936" y="4090305"/>
            <a:ext cx="4653548" cy="2493760"/>
          </a:xfrm>
          <a:prstGeom prst="rect">
            <a:avLst/>
          </a:prstGeom>
        </p:spPr>
        <p:txBody>
          <a:bodyPr wrap="square">
            <a:spAutoFit/>
          </a:bodyPr>
          <a:lstStyle/>
          <a:p>
            <a:pPr defTabSz="914411">
              <a:defRPr/>
            </a:pPr>
            <a:r>
              <a:rPr lang="en-US" sz="1801" dirty="0">
                <a:solidFill>
                  <a:srgbClr val="002F6E"/>
                </a:solidFill>
                <a:latin typeface="Calibri" panose="020F0502020204030204"/>
              </a:rPr>
              <a:t>• Horizon Europe - EUR 600 million </a:t>
            </a:r>
          </a:p>
          <a:p>
            <a:pPr defTabSz="914411">
              <a:defRPr/>
            </a:pPr>
            <a:r>
              <a:rPr lang="en-US" sz="1801" dirty="0">
                <a:solidFill>
                  <a:srgbClr val="002F6E"/>
                </a:solidFill>
                <a:latin typeface="Calibri" panose="020F0502020204030204"/>
              </a:rPr>
              <a:t>• Eurocontrol – up to EUR 500 million (in-kind &amp; financial contributions)</a:t>
            </a:r>
          </a:p>
          <a:p>
            <a:pPr defTabSz="914411">
              <a:defRPr/>
            </a:pPr>
            <a:r>
              <a:rPr lang="en-US" sz="1801" dirty="0">
                <a:solidFill>
                  <a:srgbClr val="002F6E"/>
                </a:solidFill>
                <a:latin typeface="Calibri" panose="020F0502020204030204"/>
              </a:rPr>
              <a:t>• Industry - EUR 500 million minimum (in-kind &amp; financial contributions) </a:t>
            </a:r>
          </a:p>
          <a:p>
            <a:pPr defTabSz="914411">
              <a:defRPr/>
            </a:pPr>
            <a:endParaRPr lang="en-US" sz="1801" dirty="0">
              <a:solidFill>
                <a:srgbClr val="002F6E"/>
              </a:solidFill>
              <a:latin typeface="Calibri" panose="020F0502020204030204"/>
            </a:endParaRPr>
          </a:p>
          <a:p>
            <a:pPr defTabSz="914411">
              <a:defRPr/>
            </a:pPr>
            <a:r>
              <a:rPr lang="en-US" sz="1600" i="1" dirty="0">
                <a:solidFill>
                  <a:srgbClr val="002F6E"/>
                </a:solidFill>
                <a:latin typeface="Calibri" panose="020F0502020204030204"/>
              </a:rPr>
              <a:t>Additional funds via Connecting Europe Facility (in coordination with CINEA) to the value of at least EUR 200 million.</a:t>
            </a:r>
            <a:endParaRPr lang="en-GB" sz="1600" i="1" dirty="0">
              <a:solidFill>
                <a:srgbClr val="002F6E"/>
              </a:solidFill>
              <a:latin typeface="Calibri" panose="020F0502020204030204"/>
            </a:endParaRPr>
          </a:p>
        </p:txBody>
      </p:sp>
      <p:cxnSp>
        <p:nvCxnSpPr>
          <p:cNvPr id="19" name="Straight Connector 18"/>
          <p:cNvCxnSpPr/>
          <p:nvPr/>
        </p:nvCxnSpPr>
        <p:spPr>
          <a:xfrm>
            <a:off x="353568" y="2392134"/>
            <a:ext cx="549642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53568" y="3763496"/>
            <a:ext cx="5496427" cy="1998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a:stretch>
            <a:fillRect/>
          </a:stretch>
        </p:blipFill>
        <p:spPr>
          <a:xfrm>
            <a:off x="246904" y="2615058"/>
            <a:ext cx="1068965" cy="994212"/>
          </a:xfrm>
          <a:prstGeom prst="rect">
            <a:avLst/>
          </a:prstGeom>
        </p:spPr>
      </p:pic>
      <p:sp>
        <p:nvSpPr>
          <p:cNvPr id="16" name="Rectangle 15"/>
          <p:cNvSpPr/>
          <p:nvPr/>
        </p:nvSpPr>
        <p:spPr>
          <a:xfrm>
            <a:off x="1303403" y="2752112"/>
            <a:ext cx="5287513" cy="923714"/>
          </a:xfrm>
          <a:prstGeom prst="rect">
            <a:avLst/>
          </a:prstGeom>
        </p:spPr>
        <p:txBody>
          <a:bodyPr wrap="square">
            <a:spAutoFit/>
          </a:bodyPr>
          <a:lstStyle/>
          <a:p>
            <a:pPr defTabSz="914411">
              <a:defRPr/>
            </a:pPr>
            <a:r>
              <a:rPr lang="en-GB" sz="1801" dirty="0">
                <a:solidFill>
                  <a:srgbClr val="002F6E"/>
                </a:solidFill>
                <a:latin typeface="Calibri" panose="020F0502020204030204"/>
              </a:rPr>
              <a:t>50+ founding members representing entire aviation value chain (incl. new entrants)</a:t>
            </a:r>
          </a:p>
          <a:p>
            <a:pPr defTabSz="914411">
              <a:defRPr/>
            </a:pPr>
            <a:endParaRPr lang="en-GB" sz="1801" dirty="0">
              <a:solidFill>
                <a:srgbClr val="002F6E"/>
              </a:solidFill>
              <a:latin typeface="Calibri" panose="020F0502020204030204"/>
            </a:endParaRPr>
          </a:p>
        </p:txBody>
      </p:sp>
      <p:sp>
        <p:nvSpPr>
          <p:cNvPr id="2" name="Title 1"/>
          <p:cNvSpPr>
            <a:spLocks noGrp="1"/>
          </p:cNvSpPr>
          <p:nvPr>
            <p:ph type="title"/>
          </p:nvPr>
        </p:nvSpPr>
        <p:spPr>
          <a:xfrm>
            <a:off x="353569" y="239279"/>
            <a:ext cx="7116752" cy="409291"/>
          </a:xfrm>
        </p:spPr>
        <p:txBody>
          <a:bodyPr>
            <a:noAutofit/>
          </a:bodyPr>
          <a:lstStyle/>
          <a:p>
            <a:r>
              <a:rPr lang="en-GB" sz="3200" b="1" dirty="0"/>
              <a:t>SESAR 3 JU </a:t>
            </a:r>
            <a:r>
              <a:rPr lang="en-GB" sz="3200" b="1" dirty="0" smtClean="0"/>
              <a:t>a new instrument to implement the vision</a:t>
            </a:r>
            <a:endParaRPr lang="en-GB" sz="3200" b="1" dirty="0"/>
          </a:p>
        </p:txBody>
      </p:sp>
    </p:spTree>
    <p:extLst>
      <p:ext uri="{BB962C8B-B14F-4D97-AF65-F5344CB8AC3E}">
        <p14:creationId xmlns:p14="http://schemas.microsoft.com/office/powerpoint/2010/main" val="4883704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5F2987"/>
                </a:solidFill>
              </a:rPr>
              <a:t>Certificate on financial statements</a:t>
            </a:r>
            <a:endParaRPr lang="en-GB" dirty="0"/>
          </a:p>
        </p:txBody>
      </p:sp>
      <p:sp>
        <p:nvSpPr>
          <p:cNvPr id="6" name="Content Placeholder 5"/>
          <p:cNvSpPr>
            <a:spLocks noGrp="1"/>
          </p:cNvSpPr>
          <p:nvPr>
            <p:ph idx="1"/>
          </p:nvPr>
        </p:nvSpPr>
        <p:spPr>
          <a:xfrm>
            <a:off x="1097280" y="5902640"/>
            <a:ext cx="10256520" cy="269939"/>
          </a:xfrm>
        </p:spPr>
        <p:txBody>
          <a:bodyPr>
            <a:normAutofit fontScale="55000" lnSpcReduction="20000"/>
          </a:bodyPr>
          <a:lstStyle/>
          <a:p>
            <a:pPr marL="0" indent="0">
              <a:buNone/>
            </a:pPr>
            <a:r>
              <a:rPr lang="en-GB" dirty="0" smtClean="0">
                <a:solidFill>
                  <a:srgbClr val="7030A0"/>
                </a:solidFill>
              </a:rPr>
              <a:t>* SPA: Systems and process audit – Annotated Grant Agreement Article 24.4</a:t>
            </a:r>
            <a:endParaRPr lang="en-GB" dirty="0">
              <a:solidFill>
                <a:srgbClr val="7030A0"/>
              </a:solidFill>
            </a:endParaRPr>
          </a:p>
        </p:txBody>
      </p:sp>
      <p:pic>
        <p:nvPicPr>
          <p:cNvPr id="4" name="Picture 3"/>
          <p:cNvPicPr>
            <a:picLocks noChangeAspect="1"/>
          </p:cNvPicPr>
          <p:nvPr/>
        </p:nvPicPr>
        <p:blipFill>
          <a:blip r:embed="rId2"/>
          <a:stretch>
            <a:fillRect/>
          </a:stretch>
        </p:blipFill>
        <p:spPr>
          <a:xfrm>
            <a:off x="695572" y="1504709"/>
            <a:ext cx="9194918" cy="4228693"/>
          </a:xfrm>
          <a:prstGeom prst="rect">
            <a:avLst/>
          </a:prstGeom>
        </p:spPr>
      </p:pic>
    </p:spTree>
    <p:extLst>
      <p:ext uri="{BB962C8B-B14F-4D97-AF65-F5344CB8AC3E}">
        <p14:creationId xmlns:p14="http://schemas.microsoft.com/office/powerpoint/2010/main" val="42303186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6" y="365125"/>
            <a:ext cx="10448544" cy="412115"/>
          </a:xfrm>
        </p:spPr>
        <p:txBody>
          <a:bodyPr>
            <a:normAutofit fontScale="90000"/>
          </a:bodyPr>
          <a:lstStyle/>
          <a:p>
            <a:r>
              <a:rPr lang="en-GB" b="1" dirty="0">
                <a:solidFill>
                  <a:srgbClr val="5F2987"/>
                </a:solidFill>
              </a:rPr>
              <a:t>D</a:t>
            </a:r>
            <a:r>
              <a:rPr lang="en-GB" b="1" dirty="0" smtClean="0">
                <a:solidFill>
                  <a:srgbClr val="5F2987"/>
                </a:solidFill>
              </a:rPr>
              <a:t>. Indirect costs</a:t>
            </a:r>
            <a:endParaRPr lang="en-GB" dirty="0"/>
          </a:p>
        </p:txBody>
      </p:sp>
      <p:sp>
        <p:nvSpPr>
          <p:cNvPr id="3" name="Content Placeholder 2"/>
          <p:cNvSpPr>
            <a:spLocks noGrp="1"/>
          </p:cNvSpPr>
          <p:nvPr>
            <p:ph idx="1"/>
          </p:nvPr>
        </p:nvSpPr>
        <p:spPr>
          <a:xfrm>
            <a:off x="795528" y="1825625"/>
            <a:ext cx="10558272" cy="1987423"/>
          </a:xfrm>
        </p:spPr>
        <p:txBody>
          <a:bodyPr/>
          <a:lstStyle/>
          <a:p>
            <a:r>
              <a:rPr lang="en-US" dirty="0" smtClean="0">
                <a:solidFill>
                  <a:srgbClr val="7030A0"/>
                </a:solidFill>
              </a:rPr>
              <a:t>Indirect costs will be reimbursed at the flat-rate of 25% of the  eligible direct costs (categories A-D, except volunteers costs, subcontracting costs, financial support to third parties and exempted specific cost categories, if any). </a:t>
            </a:r>
            <a:endParaRPr lang="en-GB" dirty="0">
              <a:solidFill>
                <a:srgbClr val="7030A0"/>
              </a:solidFill>
            </a:endParaRPr>
          </a:p>
        </p:txBody>
      </p:sp>
    </p:spTree>
    <p:extLst>
      <p:ext uri="{BB962C8B-B14F-4D97-AF65-F5344CB8AC3E}">
        <p14:creationId xmlns:p14="http://schemas.microsoft.com/office/powerpoint/2010/main" val="2386784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F725DF6-3E2D-D94B-8D4C-92EE982BF60E}"/>
              </a:ext>
            </a:extLst>
          </p:cNvPr>
          <p:cNvSpPr txBox="1"/>
          <p:nvPr/>
        </p:nvSpPr>
        <p:spPr>
          <a:xfrm>
            <a:off x="-243375" y="2633143"/>
            <a:ext cx="12169464" cy="1446550"/>
          </a:xfrm>
          <a:prstGeom prst="rect">
            <a:avLst/>
          </a:prstGeom>
          <a:noFill/>
        </p:spPr>
        <p:txBody>
          <a:bodyPr wrap="square" rtlCol="0">
            <a:spAutoFit/>
          </a:bodyPr>
          <a:lstStyle/>
          <a:p>
            <a:pPr algn="ctr"/>
            <a:r>
              <a:rPr lang="en-US" sz="4400" b="1" dirty="0" smtClean="0">
                <a:solidFill>
                  <a:srgbClr val="FFFFFF"/>
                </a:solidFill>
              </a:rPr>
              <a:t>TIPS &amp; TRICKS FOR </a:t>
            </a:r>
          </a:p>
          <a:p>
            <a:pPr algn="ctr"/>
            <a:r>
              <a:rPr lang="en-US" sz="4400" b="1" dirty="0" smtClean="0">
                <a:solidFill>
                  <a:srgbClr val="FFFFFF"/>
                </a:solidFill>
              </a:rPr>
              <a:t>PROPOSAL SUBMISSION</a:t>
            </a:r>
            <a:endParaRPr lang="en-US" sz="4400" b="1" dirty="0">
              <a:solidFill>
                <a:srgbClr val="FFFFFF"/>
              </a:solidFill>
            </a:endParaRPr>
          </a:p>
        </p:txBody>
      </p:sp>
      <p:sp>
        <p:nvSpPr>
          <p:cNvPr id="4" name="Rectangle 3"/>
          <p:cNvSpPr/>
          <p:nvPr/>
        </p:nvSpPr>
        <p:spPr>
          <a:xfrm>
            <a:off x="2793357" y="4344722"/>
            <a:ext cx="6096000" cy="923330"/>
          </a:xfrm>
          <a:prstGeom prst="rect">
            <a:avLst/>
          </a:prstGeom>
        </p:spPr>
        <p:txBody>
          <a:bodyPr>
            <a:spAutoFit/>
          </a:bodyPr>
          <a:lstStyle/>
          <a:p>
            <a:pPr algn="ctr"/>
            <a:r>
              <a:rPr lang="fr-BE" b="1" dirty="0">
                <a:solidFill>
                  <a:srgbClr val="FFFFFF"/>
                </a:solidFill>
              </a:rPr>
              <a:t>MANUELA ALFE’ </a:t>
            </a:r>
            <a:endParaRPr lang="fr-BE" dirty="0">
              <a:solidFill>
                <a:srgbClr val="FFFFFF"/>
              </a:solidFill>
            </a:endParaRPr>
          </a:p>
          <a:p>
            <a:pPr algn="ctr"/>
            <a:r>
              <a:rPr lang="fr-BE" b="1" dirty="0">
                <a:solidFill>
                  <a:srgbClr val="FFFFFF"/>
                </a:solidFill>
              </a:rPr>
              <a:t>Head of Call coordination, Grant Management &amp; ATM expertise</a:t>
            </a:r>
            <a:endParaRPr lang="fr-BE" dirty="0">
              <a:solidFill>
                <a:srgbClr val="FFFFFF"/>
              </a:solidFill>
            </a:endParaRPr>
          </a:p>
        </p:txBody>
      </p:sp>
    </p:spTree>
    <p:extLst>
      <p:ext uri="{BB962C8B-B14F-4D97-AF65-F5344CB8AC3E}">
        <p14:creationId xmlns:p14="http://schemas.microsoft.com/office/powerpoint/2010/main" val="5409105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FINDING INFORMATION</a:t>
            </a:r>
          </a:p>
        </p:txBody>
      </p:sp>
    </p:spTree>
    <p:extLst>
      <p:ext uri="{BB962C8B-B14F-4D97-AF65-F5344CB8AC3E}">
        <p14:creationId xmlns:p14="http://schemas.microsoft.com/office/powerpoint/2010/main" val="537393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336388"/>
            <a:ext cx="7033369" cy="409290"/>
          </a:xfrm>
        </p:spPr>
        <p:txBody>
          <a:bodyPr>
            <a:normAutofit fontScale="90000"/>
          </a:bodyPr>
          <a:lstStyle/>
          <a:p>
            <a:r>
              <a:rPr lang="en-GB" dirty="0" smtClean="0"/>
              <a:t>Available Information</a:t>
            </a:r>
            <a:endParaRPr lang="en-GB" dirty="0"/>
          </a:p>
        </p:txBody>
      </p:sp>
      <p:sp>
        <p:nvSpPr>
          <p:cNvPr id="4" name="Slide Number Placeholder 3"/>
          <p:cNvSpPr>
            <a:spLocks noGrp="1"/>
          </p:cNvSpPr>
          <p:nvPr>
            <p:ph type="sldNum" sz="quarter" idx="4294967295"/>
          </p:nvPr>
        </p:nvSpPr>
        <p:spPr>
          <a:xfrm>
            <a:off x="7981950" y="6356352"/>
            <a:ext cx="2057400" cy="365125"/>
          </a:xfrm>
          <a:prstGeom prst="rect">
            <a:avLst/>
          </a:prstGeom>
        </p:spPr>
        <p:txBody>
          <a:bodyPr/>
          <a:lstStyle/>
          <a:p>
            <a:fld id="{4827FB6C-E5BC-7D42-B33C-0268C260F1F2}" type="slidenum">
              <a:rPr lang="nl-NL" smtClean="0"/>
              <a:t>64</a:t>
            </a:fld>
            <a:endParaRPr lang="nl-NL"/>
          </a:p>
        </p:txBody>
      </p:sp>
      <p:sp>
        <p:nvSpPr>
          <p:cNvPr id="3" name="Content Placeholder 2"/>
          <p:cNvSpPr>
            <a:spLocks noGrp="1"/>
          </p:cNvSpPr>
          <p:nvPr>
            <p:ph idx="1"/>
          </p:nvPr>
        </p:nvSpPr>
        <p:spPr>
          <a:xfrm>
            <a:off x="541371" y="861653"/>
            <a:ext cx="9230524" cy="4524152"/>
          </a:xfrm>
        </p:spPr>
        <p:txBody>
          <a:bodyPr/>
          <a:lstStyle/>
          <a:p>
            <a:pPr marL="358775" indent="-358775">
              <a:buFont typeface="Wingdings" panose="05000000000000000000" pitchFamily="2" charset="2"/>
              <a:buChar char="q"/>
            </a:pPr>
            <a:r>
              <a:rPr lang="en-GB" dirty="0"/>
              <a:t>All relevant call documentation is available on the </a:t>
            </a:r>
            <a:r>
              <a:rPr lang="en-GB" dirty="0">
                <a:hlinkClick r:id="rId2"/>
              </a:rPr>
              <a:t>Funding &amp; Tenders opportunities </a:t>
            </a:r>
            <a:r>
              <a:rPr lang="en-GB" dirty="0"/>
              <a:t>(including presentations on Horizon Europe)</a:t>
            </a:r>
          </a:p>
        </p:txBody>
      </p:sp>
      <p:pic>
        <p:nvPicPr>
          <p:cNvPr id="5" name="Picture 4"/>
          <p:cNvPicPr>
            <a:picLocks noChangeAspect="1"/>
          </p:cNvPicPr>
          <p:nvPr/>
        </p:nvPicPr>
        <p:blipFill>
          <a:blip r:embed="rId3"/>
          <a:stretch>
            <a:fillRect/>
          </a:stretch>
        </p:blipFill>
        <p:spPr>
          <a:xfrm>
            <a:off x="1050767" y="2067615"/>
            <a:ext cx="9062497" cy="4653862"/>
          </a:xfrm>
          <a:prstGeom prst="rect">
            <a:avLst/>
          </a:prstGeom>
        </p:spPr>
      </p:pic>
    </p:spTree>
    <p:extLst>
      <p:ext uri="{BB962C8B-B14F-4D97-AF65-F5344CB8AC3E}">
        <p14:creationId xmlns:p14="http://schemas.microsoft.com/office/powerpoint/2010/main" val="20622091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166" y="1426264"/>
            <a:ext cx="8365264" cy="3056801"/>
          </a:xfrm>
          <a:prstGeom prst="rect">
            <a:avLst/>
          </a:prstGeom>
        </p:spPr>
      </p:pic>
      <p:sp>
        <p:nvSpPr>
          <p:cNvPr id="4" name="Slide Number Placeholder 3"/>
          <p:cNvSpPr>
            <a:spLocks noGrp="1"/>
          </p:cNvSpPr>
          <p:nvPr>
            <p:ph type="sldNum" sz="quarter" idx="4294967295"/>
          </p:nvPr>
        </p:nvSpPr>
        <p:spPr>
          <a:xfrm>
            <a:off x="7981950" y="6356352"/>
            <a:ext cx="2057400" cy="365125"/>
          </a:xfrm>
          <a:prstGeom prst="rect">
            <a:avLst/>
          </a:prstGeom>
        </p:spPr>
        <p:txBody>
          <a:bodyPr/>
          <a:lstStyle/>
          <a:p>
            <a:fld id="{4827FB6C-E5BC-7D42-B33C-0268C260F1F2}" type="slidenum">
              <a:rPr lang="en-GB" smtClean="0"/>
              <a:t>65</a:t>
            </a:fld>
            <a:endParaRPr lang="en-GB" dirty="0"/>
          </a:p>
        </p:txBody>
      </p:sp>
      <p:sp>
        <p:nvSpPr>
          <p:cNvPr id="5" name="Title 1"/>
          <p:cNvSpPr>
            <a:spLocks noGrp="1"/>
          </p:cNvSpPr>
          <p:nvPr>
            <p:ph type="title"/>
          </p:nvPr>
        </p:nvSpPr>
        <p:spPr/>
        <p:txBody>
          <a:bodyPr>
            <a:normAutofit fontScale="90000"/>
          </a:bodyPr>
          <a:lstStyle/>
          <a:p>
            <a:r>
              <a:rPr lang="en-GB"/>
              <a:t>Available Information</a:t>
            </a:r>
            <a:r>
              <a:rPr lang="en-GB" dirty="0"/>
              <a:t> </a:t>
            </a:r>
            <a:r>
              <a:rPr lang="en-GB"/>
              <a:t>/1</a:t>
            </a:r>
            <a:endParaRPr lang="en-GB" dirty="0"/>
          </a:p>
        </p:txBody>
      </p:sp>
      <p:sp>
        <p:nvSpPr>
          <p:cNvPr id="7" name="TextBox 6"/>
          <p:cNvSpPr txBox="1"/>
          <p:nvPr/>
        </p:nvSpPr>
        <p:spPr>
          <a:xfrm>
            <a:off x="664101" y="1049577"/>
            <a:ext cx="2076450" cy="307777"/>
          </a:xfrm>
          <a:prstGeom prst="rect">
            <a:avLst/>
          </a:prstGeom>
          <a:noFill/>
        </p:spPr>
        <p:txBody>
          <a:bodyPr wrap="square" rtlCol="0">
            <a:spAutoFit/>
          </a:bodyPr>
          <a:lstStyle/>
          <a:p>
            <a:r>
              <a:rPr lang="en-GB" sz="1400" b="1" dirty="0">
                <a:solidFill>
                  <a:srgbClr val="0070C0"/>
                </a:solidFill>
              </a:rPr>
              <a:t>Click on any of the topics</a:t>
            </a:r>
          </a:p>
        </p:txBody>
      </p:sp>
      <p:sp>
        <p:nvSpPr>
          <p:cNvPr id="9" name="TextBox 8"/>
          <p:cNvSpPr txBox="1"/>
          <p:nvPr/>
        </p:nvSpPr>
        <p:spPr>
          <a:xfrm>
            <a:off x="8110116" y="5038639"/>
            <a:ext cx="1104900" cy="276999"/>
          </a:xfrm>
          <a:prstGeom prst="rect">
            <a:avLst/>
          </a:prstGeom>
          <a:noFill/>
        </p:spPr>
        <p:txBody>
          <a:bodyPr wrap="square" rtlCol="0">
            <a:spAutoFit/>
          </a:bodyPr>
          <a:lstStyle/>
          <a:p>
            <a:r>
              <a:rPr lang="en-GB" sz="1200" dirty="0">
                <a:solidFill>
                  <a:srgbClr val="0070C0"/>
                </a:solidFill>
              </a:rPr>
              <a:t>Expand here</a:t>
            </a:r>
          </a:p>
        </p:txBody>
      </p:sp>
      <p:sp>
        <p:nvSpPr>
          <p:cNvPr id="6" name="Down Arrow 5"/>
          <p:cNvSpPr/>
          <p:nvPr/>
        </p:nvSpPr>
        <p:spPr>
          <a:xfrm>
            <a:off x="3199303" y="2120085"/>
            <a:ext cx="561975" cy="3722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a:blip r:embed="rId3"/>
          <a:stretch>
            <a:fillRect/>
          </a:stretch>
        </p:blipFill>
        <p:spPr>
          <a:xfrm>
            <a:off x="1702326" y="4298717"/>
            <a:ext cx="6353174" cy="2359407"/>
          </a:xfrm>
          <a:prstGeom prst="rect">
            <a:avLst/>
          </a:prstGeom>
        </p:spPr>
      </p:pic>
      <p:sp>
        <p:nvSpPr>
          <p:cNvPr id="8" name="Left Arrow 7"/>
          <p:cNvSpPr/>
          <p:nvPr/>
        </p:nvSpPr>
        <p:spPr>
          <a:xfrm>
            <a:off x="8174969" y="5570037"/>
            <a:ext cx="5715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058114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4094" y="484068"/>
            <a:ext cx="3302442" cy="307777"/>
          </a:xfrm>
          <a:prstGeom prst="rect">
            <a:avLst/>
          </a:prstGeom>
          <a:noFill/>
        </p:spPr>
        <p:txBody>
          <a:bodyPr wrap="square" rtlCol="0">
            <a:spAutoFit/>
          </a:bodyPr>
          <a:lstStyle/>
          <a:p>
            <a:r>
              <a:rPr lang="en-GB" sz="1400" b="1" dirty="0">
                <a:solidFill>
                  <a:srgbClr val="FF0000"/>
                </a:solidFill>
              </a:rPr>
              <a:t>Here you find all relevant documentation</a:t>
            </a:r>
          </a:p>
        </p:txBody>
      </p:sp>
      <p:sp>
        <p:nvSpPr>
          <p:cNvPr id="7" name="Title 1"/>
          <p:cNvSpPr>
            <a:spLocks noGrp="1"/>
          </p:cNvSpPr>
          <p:nvPr>
            <p:ph type="title"/>
          </p:nvPr>
        </p:nvSpPr>
        <p:spPr/>
        <p:txBody>
          <a:bodyPr>
            <a:normAutofit fontScale="90000"/>
          </a:bodyPr>
          <a:lstStyle/>
          <a:p>
            <a:r>
              <a:rPr lang="en-GB" dirty="0" smtClean="0"/>
              <a:t>Available Information /2</a:t>
            </a:r>
            <a:endParaRPr lang="en-GB" dirty="0"/>
          </a:p>
        </p:txBody>
      </p:sp>
      <p:pic>
        <p:nvPicPr>
          <p:cNvPr id="2" name="Picture 1"/>
          <p:cNvPicPr>
            <a:picLocks noChangeAspect="1"/>
          </p:cNvPicPr>
          <p:nvPr/>
        </p:nvPicPr>
        <p:blipFill>
          <a:blip r:embed="rId2"/>
          <a:stretch>
            <a:fillRect/>
          </a:stretch>
        </p:blipFill>
        <p:spPr>
          <a:xfrm>
            <a:off x="554736" y="1115568"/>
            <a:ext cx="10814072" cy="5287708"/>
          </a:xfrm>
          <a:prstGeom prst="rect">
            <a:avLst/>
          </a:prstGeom>
        </p:spPr>
      </p:pic>
    </p:spTree>
    <p:extLst>
      <p:ext uri="{BB962C8B-B14F-4D97-AF65-F5344CB8AC3E}">
        <p14:creationId xmlns:p14="http://schemas.microsoft.com/office/powerpoint/2010/main" val="38980109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err="1"/>
              <a:t>Finding</a:t>
            </a:r>
            <a:r>
              <a:rPr lang="nl-BE"/>
              <a:t> Support</a:t>
            </a:r>
            <a:r>
              <a:rPr lang="nl-BE" dirty="0"/>
              <a:t> </a:t>
            </a:r>
            <a:r>
              <a:rPr lang="nl-BE"/>
              <a:t>/1</a:t>
            </a:r>
            <a:endParaRPr lang="en-GB" dirty="0"/>
          </a:p>
        </p:txBody>
      </p:sp>
      <p:sp>
        <p:nvSpPr>
          <p:cNvPr id="4" name="Footer Placeholder 3"/>
          <p:cNvSpPr>
            <a:spLocks noGrp="1"/>
          </p:cNvSpPr>
          <p:nvPr>
            <p:ph type="ftr" sz="quarter" idx="10"/>
          </p:nvPr>
        </p:nvSpPr>
        <p:spPr/>
        <p:txBody>
          <a:bodyPr/>
          <a:lstStyle/>
          <a:p>
            <a:r>
              <a:rPr lang="en-US" smtClean="0"/>
              <a:t>[Insert name of the presentation]</a:t>
            </a:r>
            <a:endParaRPr lang="en-US" dirty="0"/>
          </a:p>
        </p:txBody>
      </p:sp>
      <p:sp>
        <p:nvSpPr>
          <p:cNvPr id="5" name="Slide Number Placeholder 4"/>
          <p:cNvSpPr>
            <a:spLocks noGrp="1"/>
          </p:cNvSpPr>
          <p:nvPr>
            <p:ph type="sldNum" sz="quarter" idx="11"/>
          </p:nvPr>
        </p:nvSpPr>
        <p:spPr/>
        <p:txBody>
          <a:bodyPr/>
          <a:lstStyle/>
          <a:p>
            <a:fld id="{707FE137-0C1A-4C05-8B34-1D89C94DB814}" type="slidenum">
              <a:rPr lang="en-GB" smtClean="0"/>
              <a:pPr/>
              <a:t>67</a:t>
            </a:fld>
            <a:endParaRPr lang="en-GB" dirty="0"/>
          </a:p>
        </p:txBody>
      </p:sp>
      <p:pic>
        <p:nvPicPr>
          <p:cNvPr id="3" name="Picture 2"/>
          <p:cNvPicPr>
            <a:picLocks noChangeAspect="1"/>
          </p:cNvPicPr>
          <p:nvPr/>
        </p:nvPicPr>
        <p:blipFill>
          <a:blip r:embed="rId2"/>
          <a:stretch>
            <a:fillRect/>
          </a:stretch>
        </p:blipFill>
        <p:spPr>
          <a:xfrm>
            <a:off x="257616" y="980291"/>
            <a:ext cx="11376000" cy="5877709"/>
          </a:xfrm>
          <a:prstGeom prst="rect">
            <a:avLst/>
          </a:prstGeom>
        </p:spPr>
      </p:pic>
    </p:spTree>
    <p:extLst>
      <p:ext uri="{BB962C8B-B14F-4D97-AF65-F5344CB8AC3E}">
        <p14:creationId xmlns:p14="http://schemas.microsoft.com/office/powerpoint/2010/main" val="9272199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err="1" smtClean="0"/>
              <a:t>Finding</a:t>
            </a:r>
            <a:r>
              <a:rPr lang="nl-BE" dirty="0" smtClean="0"/>
              <a:t> support /2</a:t>
            </a:r>
            <a:endParaRPr lang="en-GB" dirty="0"/>
          </a:p>
        </p:txBody>
      </p:sp>
      <p:sp>
        <p:nvSpPr>
          <p:cNvPr id="5" name="Slide Number Placeholder 4"/>
          <p:cNvSpPr>
            <a:spLocks noGrp="1"/>
          </p:cNvSpPr>
          <p:nvPr>
            <p:ph type="sldNum" sz="quarter" idx="11"/>
          </p:nvPr>
        </p:nvSpPr>
        <p:spPr/>
        <p:txBody>
          <a:bodyPr/>
          <a:lstStyle/>
          <a:p>
            <a:fld id="{707FE137-0C1A-4C05-8B34-1D89C94DB814}" type="slidenum">
              <a:rPr lang="en-GB" smtClean="0"/>
              <a:pPr/>
              <a:t>68</a:t>
            </a:fld>
            <a:endParaRPr lang="en-GB" dirty="0"/>
          </a:p>
        </p:txBody>
      </p:sp>
      <p:pic>
        <p:nvPicPr>
          <p:cNvPr id="4" name="Picture 3"/>
          <p:cNvPicPr>
            <a:picLocks noChangeAspect="1"/>
          </p:cNvPicPr>
          <p:nvPr/>
        </p:nvPicPr>
        <p:blipFill>
          <a:blip r:embed="rId2"/>
          <a:stretch>
            <a:fillRect/>
          </a:stretch>
        </p:blipFill>
        <p:spPr>
          <a:xfrm>
            <a:off x="645604" y="1656397"/>
            <a:ext cx="8486775" cy="2905125"/>
          </a:xfrm>
          <a:prstGeom prst="rect">
            <a:avLst/>
          </a:prstGeom>
        </p:spPr>
      </p:pic>
    </p:spTree>
    <p:extLst>
      <p:ext uri="{BB962C8B-B14F-4D97-AF65-F5344CB8AC3E}">
        <p14:creationId xmlns:p14="http://schemas.microsoft.com/office/powerpoint/2010/main" val="20083380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981950" y="6356352"/>
            <a:ext cx="2057400" cy="365125"/>
          </a:xfrm>
          <a:prstGeom prst="rect">
            <a:avLst/>
          </a:prstGeom>
        </p:spPr>
        <p:txBody>
          <a:bodyPr/>
          <a:lstStyle/>
          <a:p>
            <a:fld id="{4827FB6C-E5BC-7D42-B33C-0268C260F1F2}" type="slidenum">
              <a:rPr lang="nl-NL" smtClean="0"/>
              <a:t>69</a:t>
            </a:fld>
            <a:endParaRPr lang="nl-NL"/>
          </a:p>
        </p:txBody>
      </p:sp>
      <p:sp>
        <p:nvSpPr>
          <p:cNvPr id="6" name="Content Placeholder 2"/>
          <p:cNvSpPr>
            <a:spLocks noGrp="1"/>
          </p:cNvSpPr>
          <p:nvPr>
            <p:ph idx="1"/>
          </p:nvPr>
        </p:nvSpPr>
        <p:spPr>
          <a:xfrm>
            <a:off x="820131" y="1423447"/>
            <a:ext cx="10993590" cy="4486817"/>
          </a:xfrm>
        </p:spPr>
        <p:txBody>
          <a:bodyPr>
            <a:normAutofit lnSpcReduction="10000"/>
          </a:bodyPr>
          <a:lstStyle/>
          <a:p>
            <a:pPr marL="449263" indent="-449263">
              <a:buFont typeface="Wingdings" panose="05000000000000000000" pitchFamily="2" charset="2"/>
              <a:buChar char="q"/>
            </a:pPr>
            <a:r>
              <a:rPr lang="en-GB" b="1" dirty="0"/>
              <a:t>Read all relevant documentation on the Participant Portal</a:t>
            </a:r>
            <a:r>
              <a:rPr lang="en-GB" dirty="0"/>
              <a:t> – and in particular Topic conditions and documents</a:t>
            </a:r>
          </a:p>
          <a:p>
            <a:pPr marL="449263" indent="-449263">
              <a:buFont typeface="Wingdings" panose="05000000000000000000" pitchFamily="2" charset="2"/>
              <a:buChar char="q"/>
            </a:pPr>
            <a:endParaRPr lang="en-GB" dirty="0"/>
          </a:p>
          <a:p>
            <a:pPr marL="449263" indent="-449263">
              <a:buFont typeface="Wingdings" panose="05000000000000000000" pitchFamily="2" charset="2"/>
              <a:buChar char="q"/>
            </a:pPr>
            <a:r>
              <a:rPr lang="en-GB" b="1" dirty="0"/>
              <a:t>Consult the guidance on proposal submission in the H2020 online manual: </a:t>
            </a:r>
          </a:p>
          <a:p>
            <a:pPr lvl="1"/>
            <a:r>
              <a:rPr lang="en-GB" sz="2800" dirty="0">
                <a:hlinkClick r:id="rId2"/>
              </a:rPr>
              <a:t>https://ec.europa.eu/info/funding-tenders/opportunities/docs/2021-2027/common/guidance/om_en.pdf</a:t>
            </a:r>
            <a:endParaRPr lang="en-GB" sz="2800" dirty="0"/>
          </a:p>
          <a:p>
            <a:pPr lvl="1"/>
            <a:endParaRPr lang="en-GB" sz="2800" dirty="0"/>
          </a:p>
          <a:p>
            <a:pPr marL="449263" indent="-449263">
              <a:buFont typeface="Wingdings" panose="05000000000000000000" pitchFamily="2" charset="2"/>
              <a:buChar char="q"/>
            </a:pPr>
            <a:r>
              <a:rPr lang="en-GB" b="1" dirty="0"/>
              <a:t>Send your questions to the SESAR 3 JU Call Helpdesk: </a:t>
            </a:r>
          </a:p>
          <a:p>
            <a:pPr marL="538163" indent="0">
              <a:buNone/>
            </a:pPr>
            <a:r>
              <a:rPr lang="en-GB" dirty="0">
                <a:hlinkClick r:id="rId3"/>
              </a:rPr>
              <a:t>info-call@sesarju.eu</a:t>
            </a:r>
            <a:r>
              <a:rPr lang="en-GB" b="1" dirty="0"/>
              <a:t> </a:t>
            </a:r>
          </a:p>
          <a:p>
            <a:endParaRPr lang="en-GB" dirty="0"/>
          </a:p>
          <a:p>
            <a:endParaRPr lang="en-GB" b="1" dirty="0"/>
          </a:p>
        </p:txBody>
      </p:sp>
      <p:sp>
        <p:nvSpPr>
          <p:cNvPr id="4" name="Title 1"/>
          <p:cNvSpPr>
            <a:spLocks noGrp="1"/>
          </p:cNvSpPr>
          <p:nvPr>
            <p:ph type="title"/>
          </p:nvPr>
        </p:nvSpPr>
        <p:spPr>
          <a:xfrm>
            <a:off x="554736" y="541033"/>
            <a:ext cx="7033369" cy="409290"/>
          </a:xfrm>
        </p:spPr>
        <p:txBody>
          <a:bodyPr>
            <a:normAutofit fontScale="90000"/>
          </a:bodyPr>
          <a:lstStyle/>
          <a:p>
            <a:r>
              <a:rPr lang="nl-BE" dirty="0" smtClean="0"/>
              <a:t>In Summary</a:t>
            </a:r>
            <a:endParaRPr lang="en-GB" dirty="0"/>
          </a:p>
        </p:txBody>
      </p:sp>
    </p:spTree>
    <p:extLst>
      <p:ext uri="{BB962C8B-B14F-4D97-AF65-F5344CB8AC3E}">
        <p14:creationId xmlns:p14="http://schemas.microsoft.com/office/powerpoint/2010/main" val="4054271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EBD4AB-2915-E040-8407-422CFFF24A21}"/>
              </a:ext>
            </a:extLst>
          </p:cNvPr>
          <p:cNvSpPr>
            <a:spLocks noGrp="1"/>
          </p:cNvSpPr>
          <p:nvPr>
            <p:ph type="title"/>
          </p:nvPr>
        </p:nvSpPr>
        <p:spPr>
          <a:xfrm>
            <a:off x="554736" y="383224"/>
            <a:ext cx="8271630" cy="315616"/>
          </a:xfrm>
        </p:spPr>
        <p:txBody>
          <a:bodyPr>
            <a:noAutofit/>
          </a:bodyPr>
          <a:lstStyle/>
          <a:p>
            <a:r>
              <a:rPr lang="en-US" sz="3200" b="1" dirty="0"/>
              <a:t>Connected to policy and regulation</a:t>
            </a:r>
            <a:endParaRPr lang="fr-FR" sz="3200" b="1" dirty="0"/>
          </a:p>
        </p:txBody>
      </p:sp>
      <p:sp>
        <p:nvSpPr>
          <p:cNvPr id="6" name="Espace réservé du numéro de diapositive 5">
            <a:extLst>
              <a:ext uri="{FF2B5EF4-FFF2-40B4-BE49-F238E27FC236}">
                <a16:creationId xmlns:a16="http://schemas.microsoft.com/office/drawing/2014/main" id="{0641E323-E96B-954A-8275-68DDC3A72634}"/>
              </a:ext>
            </a:extLst>
          </p:cNvPr>
          <p:cNvSpPr>
            <a:spLocks noGrp="1"/>
          </p:cNvSpPr>
          <p:nvPr>
            <p:ph type="sldNum" sz="quarter" idx="12"/>
          </p:nvPr>
        </p:nvSpPr>
        <p:spPr/>
        <p:txBody>
          <a:bodyPr/>
          <a:lstStyle/>
          <a:p>
            <a:pPr defTabSz="914411">
              <a:defRPr/>
            </a:pPr>
            <a:fld id="{6B0C76E6-0B66-8944-91D4-A1BC6652E29F}" type="slidenum">
              <a:rPr lang="fr-FR">
                <a:solidFill>
                  <a:srgbClr val="0093D1"/>
                </a:solidFill>
                <a:latin typeface="Calibri" panose="020F0502020204030204"/>
              </a:rPr>
              <a:pPr defTabSz="914411">
                <a:defRPr/>
              </a:pPr>
              <a:t>7</a:t>
            </a:fld>
            <a:endParaRPr lang="fr-FR" dirty="0">
              <a:solidFill>
                <a:srgbClr val="0093D1"/>
              </a:solidFill>
              <a:latin typeface="Calibri" panose="020F0502020204030204"/>
            </a:endParaRPr>
          </a:p>
        </p:txBody>
      </p:sp>
      <p:pic>
        <p:nvPicPr>
          <p:cNvPr id="3" name="Picture 2"/>
          <p:cNvPicPr>
            <a:picLocks noChangeAspect="1"/>
          </p:cNvPicPr>
          <p:nvPr/>
        </p:nvPicPr>
        <p:blipFill>
          <a:blip r:embed="rId3"/>
          <a:stretch>
            <a:fillRect/>
          </a:stretch>
        </p:blipFill>
        <p:spPr>
          <a:xfrm>
            <a:off x="3610597" y="1333278"/>
            <a:ext cx="8026668" cy="4699509"/>
          </a:xfrm>
          <a:prstGeom prst="rect">
            <a:avLst/>
          </a:prstGeom>
        </p:spPr>
      </p:pic>
      <p:sp>
        <p:nvSpPr>
          <p:cNvPr id="7" name="TextBox 6"/>
          <p:cNvSpPr txBox="1"/>
          <p:nvPr/>
        </p:nvSpPr>
        <p:spPr>
          <a:xfrm>
            <a:off x="329185" y="1408177"/>
            <a:ext cx="2990089" cy="175509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defTabSz="914411">
              <a:defRPr/>
            </a:pPr>
            <a:r>
              <a:rPr lang="en-US" sz="1801" b="1" dirty="0">
                <a:solidFill>
                  <a:srgbClr val="FFFFFF"/>
                </a:solidFill>
                <a:latin typeface="Calibri" panose="020F0502020204030204"/>
              </a:rPr>
              <a:t>The SESAR 3 JU innovation pipeline is part of the broader SESAR project (covering definition) and of the Single European Sky initiative</a:t>
            </a:r>
            <a:endParaRPr lang="en-GB" sz="1801" b="1" dirty="0">
              <a:solidFill>
                <a:srgbClr val="FFFFFF"/>
              </a:solidFill>
              <a:latin typeface="Calibri" panose="020F0502020204030204"/>
            </a:endParaRPr>
          </a:p>
        </p:txBody>
      </p:sp>
    </p:spTree>
    <p:extLst>
      <p:ext uri="{BB962C8B-B14F-4D97-AF65-F5344CB8AC3E}">
        <p14:creationId xmlns:p14="http://schemas.microsoft.com/office/powerpoint/2010/main" val="40518070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PREPARING YOUR PROPOSAL </a:t>
            </a:r>
          </a:p>
        </p:txBody>
      </p:sp>
    </p:spTree>
    <p:extLst>
      <p:ext uri="{BB962C8B-B14F-4D97-AF65-F5344CB8AC3E}">
        <p14:creationId xmlns:p14="http://schemas.microsoft.com/office/powerpoint/2010/main" val="7176013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Electronic </a:t>
            </a:r>
            <a:r>
              <a:rPr lang="nl-BE" dirty="0" err="1" smtClean="0"/>
              <a:t>submission</a:t>
            </a:r>
            <a:endParaRPr lang="en-GB" dirty="0"/>
          </a:p>
        </p:txBody>
      </p:sp>
      <p:sp>
        <p:nvSpPr>
          <p:cNvPr id="3" name="Content Placeholder 2"/>
          <p:cNvSpPr>
            <a:spLocks noGrp="1"/>
          </p:cNvSpPr>
          <p:nvPr>
            <p:ph idx="1"/>
          </p:nvPr>
        </p:nvSpPr>
        <p:spPr>
          <a:xfrm>
            <a:off x="810705" y="1028700"/>
            <a:ext cx="9530499" cy="5346700"/>
          </a:xfrm>
        </p:spPr>
        <p:txBody>
          <a:bodyPr>
            <a:normAutofit/>
          </a:bodyPr>
          <a:lstStyle/>
          <a:p>
            <a:pPr marL="358775" indent="-358775">
              <a:buFont typeface="Wingdings" panose="05000000000000000000" pitchFamily="2" charset="2"/>
              <a:buChar char="q"/>
            </a:pPr>
            <a:r>
              <a:rPr lang="nl-BE" dirty="0" err="1"/>
              <a:t>Prepare</a:t>
            </a:r>
            <a:r>
              <a:rPr lang="nl-BE" dirty="0"/>
              <a:t> </a:t>
            </a:r>
            <a:r>
              <a:rPr lang="nl-BE" dirty="0" err="1"/>
              <a:t>proposal</a:t>
            </a:r>
            <a:endParaRPr lang="nl-BE" dirty="0"/>
          </a:p>
          <a:p>
            <a:pPr marL="538163" indent="-179388"/>
            <a:r>
              <a:rPr lang="nl-BE" dirty="0"/>
              <a:t>Online </a:t>
            </a:r>
            <a:r>
              <a:rPr lang="nl-BE" dirty="0" err="1"/>
              <a:t>for</a:t>
            </a:r>
            <a:r>
              <a:rPr lang="nl-BE" dirty="0"/>
              <a:t> </a:t>
            </a:r>
            <a:r>
              <a:rPr lang="nl-BE" dirty="0" err="1"/>
              <a:t>structured</a:t>
            </a:r>
            <a:r>
              <a:rPr lang="nl-BE" dirty="0"/>
              <a:t> part – </a:t>
            </a:r>
            <a:r>
              <a:rPr lang="nl-BE" dirty="0" err="1"/>
              <a:t>Administrative</a:t>
            </a:r>
            <a:r>
              <a:rPr lang="nl-BE" dirty="0"/>
              <a:t> </a:t>
            </a:r>
            <a:r>
              <a:rPr lang="nl-BE" dirty="0" err="1"/>
              <a:t>forms</a:t>
            </a:r>
            <a:endParaRPr lang="nl-BE" dirty="0"/>
          </a:p>
          <a:p>
            <a:pPr marL="538163" indent="-179388"/>
            <a:r>
              <a:rPr lang="nl-BE" dirty="0"/>
              <a:t>Upload non </a:t>
            </a:r>
            <a:r>
              <a:rPr lang="nl-BE" dirty="0" err="1"/>
              <a:t>structured</a:t>
            </a:r>
            <a:r>
              <a:rPr lang="nl-BE" dirty="0"/>
              <a:t> </a:t>
            </a:r>
            <a:r>
              <a:rPr lang="nl-BE" dirty="0" err="1"/>
              <a:t>parts</a:t>
            </a:r>
            <a:r>
              <a:rPr lang="nl-BE" dirty="0"/>
              <a:t> – Technical annex – pdf file</a:t>
            </a:r>
          </a:p>
          <a:p>
            <a:pPr marL="995368" lvl="1" indent="-179388"/>
            <a:r>
              <a:rPr lang="nl-BE" dirty="0"/>
              <a:t>READ</a:t>
            </a:r>
            <a:r>
              <a:rPr lang="nl-BE"/>
              <a:t> </a:t>
            </a:r>
            <a:r>
              <a:rPr lang="nl-BE" dirty="0"/>
              <a:t>WELL THE PROPOSAL TEMPLATE PART B</a:t>
            </a:r>
          </a:p>
          <a:p>
            <a:pPr marL="358775" indent="-358775">
              <a:buFont typeface="Wingdings" panose="05000000000000000000" pitchFamily="2" charset="2"/>
              <a:buChar char="q"/>
            </a:pPr>
            <a:r>
              <a:rPr lang="nl-BE"/>
              <a:t>Submit </a:t>
            </a:r>
            <a:r>
              <a:rPr lang="nl-BE" dirty="0" err="1"/>
              <a:t>the</a:t>
            </a:r>
            <a:r>
              <a:rPr lang="nl-BE" dirty="0"/>
              <a:t> </a:t>
            </a:r>
            <a:r>
              <a:rPr lang="nl-BE" dirty="0" err="1"/>
              <a:t>proposal</a:t>
            </a:r>
            <a:r>
              <a:rPr lang="nl-BE" dirty="0"/>
              <a:t> well BEFORE </a:t>
            </a:r>
            <a:r>
              <a:rPr lang="nl-BE" dirty="0" err="1"/>
              <a:t>the</a:t>
            </a:r>
            <a:r>
              <a:rPr lang="nl-BE" dirty="0"/>
              <a:t> deadline</a:t>
            </a:r>
          </a:p>
          <a:p>
            <a:pPr marL="0" indent="0">
              <a:buNone/>
            </a:pPr>
            <a:r>
              <a:rPr lang="nl-BE" dirty="0"/>
              <a:t>	</a:t>
            </a:r>
            <a:r>
              <a:rPr lang="nl-BE" b="1" dirty="0"/>
              <a:t>DO NOT WAIT FOR THE LAST MINUTE</a:t>
            </a:r>
          </a:p>
          <a:p>
            <a:pPr marL="0" indent="0">
              <a:buNone/>
            </a:pPr>
            <a:r>
              <a:rPr lang="nl-BE" dirty="0" err="1">
                <a:solidFill>
                  <a:srgbClr val="FF0000"/>
                </a:solidFill>
              </a:rPr>
              <a:t>Submission</a:t>
            </a:r>
            <a:r>
              <a:rPr lang="nl-BE" dirty="0">
                <a:solidFill>
                  <a:srgbClr val="FF0000"/>
                </a:solidFill>
              </a:rPr>
              <a:t> failure </a:t>
            </a:r>
            <a:r>
              <a:rPr lang="nl-BE" dirty="0" err="1">
                <a:solidFill>
                  <a:srgbClr val="FF0000"/>
                </a:solidFill>
              </a:rPr>
              <a:t>rate</a:t>
            </a:r>
            <a:r>
              <a:rPr lang="nl-BE" dirty="0">
                <a:solidFill>
                  <a:srgbClr val="FF0000"/>
                </a:solidFill>
              </a:rPr>
              <a:t> : </a:t>
            </a:r>
            <a:r>
              <a:rPr lang="nl-BE" dirty="0" err="1">
                <a:solidFill>
                  <a:srgbClr val="FF0000"/>
                </a:solidFill>
              </a:rPr>
              <a:t>approx</a:t>
            </a:r>
            <a:r>
              <a:rPr lang="nl-BE" dirty="0">
                <a:solidFill>
                  <a:srgbClr val="FF0000"/>
                </a:solidFill>
              </a:rPr>
              <a:t>. 1%</a:t>
            </a:r>
          </a:p>
          <a:p>
            <a:pPr marL="358775" indent="-358775">
              <a:buFont typeface="Wingdings" panose="05000000000000000000" pitchFamily="2" charset="2"/>
              <a:buChar char="q"/>
            </a:pPr>
            <a:r>
              <a:rPr lang="nl-BE" dirty="0" err="1"/>
              <a:t>Only</a:t>
            </a:r>
            <a:r>
              <a:rPr lang="nl-BE" dirty="0"/>
              <a:t> </a:t>
            </a:r>
            <a:r>
              <a:rPr lang="nl-BE" dirty="0" err="1"/>
              <a:t>reason</a:t>
            </a:r>
            <a:r>
              <a:rPr lang="nl-BE" dirty="0"/>
              <a:t> </a:t>
            </a:r>
            <a:r>
              <a:rPr lang="nl-BE" dirty="0" err="1"/>
              <a:t>for</a:t>
            </a:r>
            <a:r>
              <a:rPr lang="nl-BE" dirty="0"/>
              <a:t> failure: </a:t>
            </a:r>
            <a:r>
              <a:rPr lang="nl-BE" dirty="0" err="1"/>
              <a:t>waiting</a:t>
            </a:r>
            <a:r>
              <a:rPr lang="nl-BE" dirty="0"/>
              <a:t> </a:t>
            </a:r>
            <a:r>
              <a:rPr lang="nl-BE" dirty="0" err="1"/>
              <a:t>until</a:t>
            </a:r>
            <a:r>
              <a:rPr lang="nl-BE" dirty="0"/>
              <a:t> </a:t>
            </a:r>
            <a:r>
              <a:rPr lang="nl-BE" dirty="0" err="1"/>
              <a:t>the</a:t>
            </a:r>
            <a:r>
              <a:rPr lang="nl-BE" dirty="0"/>
              <a:t> last minute</a:t>
            </a:r>
          </a:p>
          <a:p>
            <a:pPr marL="538163" indent="-179388"/>
            <a:r>
              <a:rPr lang="nl-BE" sz="2400" dirty="0" err="1"/>
              <a:t>technical</a:t>
            </a:r>
            <a:r>
              <a:rPr lang="nl-BE" sz="2400" dirty="0"/>
              <a:t> </a:t>
            </a:r>
            <a:r>
              <a:rPr lang="nl-BE" sz="2400" dirty="0" err="1"/>
              <a:t>problems</a:t>
            </a:r>
            <a:endParaRPr lang="nl-BE" sz="2400" dirty="0"/>
          </a:p>
          <a:p>
            <a:pPr marL="538163" indent="-179388"/>
            <a:r>
              <a:rPr lang="nl-BE" sz="2400" dirty="0" err="1"/>
              <a:t>starting</a:t>
            </a:r>
            <a:r>
              <a:rPr lang="nl-BE" sz="2400" dirty="0"/>
              <a:t> </a:t>
            </a:r>
            <a:r>
              <a:rPr lang="nl-BE" sz="2400" dirty="0" err="1"/>
              <a:t>the</a:t>
            </a:r>
            <a:r>
              <a:rPr lang="nl-BE" sz="2400" dirty="0"/>
              <a:t> upload </a:t>
            </a:r>
            <a:r>
              <a:rPr lang="nl-BE" sz="2400" dirty="0" err="1"/>
              <a:t>too</a:t>
            </a:r>
            <a:r>
              <a:rPr lang="nl-BE" sz="2400" dirty="0"/>
              <a:t> late</a:t>
            </a:r>
          </a:p>
          <a:p>
            <a:pPr marL="538163" indent="-179388"/>
            <a:r>
              <a:rPr lang="nl-BE" sz="2400" dirty="0" err="1"/>
              <a:t>trying</a:t>
            </a:r>
            <a:r>
              <a:rPr lang="nl-BE" sz="2400" dirty="0"/>
              <a:t> </a:t>
            </a:r>
            <a:r>
              <a:rPr lang="nl-BE" sz="2400" dirty="0" err="1"/>
              <a:t>to</a:t>
            </a:r>
            <a:r>
              <a:rPr lang="nl-BE" sz="2400" dirty="0"/>
              <a:t> </a:t>
            </a:r>
            <a:r>
              <a:rPr lang="nl-BE" sz="2400" dirty="0" err="1"/>
              <a:t>reach</a:t>
            </a:r>
            <a:r>
              <a:rPr lang="nl-BE" sz="2400" dirty="0"/>
              <a:t> </a:t>
            </a:r>
            <a:r>
              <a:rPr lang="nl-BE" sz="2400" dirty="0" err="1"/>
              <a:t>the</a:t>
            </a:r>
            <a:r>
              <a:rPr lang="nl-BE" sz="2400" dirty="0"/>
              <a:t> helpdesk 5 minutes </a:t>
            </a:r>
            <a:r>
              <a:rPr lang="nl-BE" sz="2400" dirty="0" err="1"/>
              <a:t>before</a:t>
            </a:r>
            <a:r>
              <a:rPr lang="nl-BE" sz="2400" dirty="0"/>
              <a:t> </a:t>
            </a:r>
            <a:r>
              <a:rPr lang="nl-BE" sz="2400" dirty="0" err="1"/>
              <a:t>the</a:t>
            </a:r>
            <a:r>
              <a:rPr lang="nl-BE" sz="2400" dirty="0"/>
              <a:t> deadline</a:t>
            </a:r>
          </a:p>
          <a:p>
            <a:pPr marL="285750" indent="-285750"/>
            <a:endParaRPr lang="en-GB" dirty="0"/>
          </a:p>
        </p:txBody>
      </p:sp>
      <p:sp>
        <p:nvSpPr>
          <p:cNvPr id="5" name="Slide Number Placeholder 4"/>
          <p:cNvSpPr>
            <a:spLocks noGrp="1"/>
          </p:cNvSpPr>
          <p:nvPr>
            <p:ph type="sldNum" sz="quarter" idx="11"/>
          </p:nvPr>
        </p:nvSpPr>
        <p:spPr/>
        <p:txBody>
          <a:bodyPr/>
          <a:lstStyle/>
          <a:p>
            <a:fld id="{707FE137-0C1A-4C05-8B34-1D89C94DB814}" type="slidenum">
              <a:rPr lang="en-GB" smtClean="0"/>
              <a:pPr/>
              <a:t>71</a:t>
            </a:fld>
            <a:endParaRPr lang="en-GB" dirty="0"/>
          </a:p>
        </p:txBody>
      </p:sp>
    </p:spTree>
    <p:extLst>
      <p:ext uri="{BB962C8B-B14F-4D97-AF65-F5344CB8AC3E}">
        <p14:creationId xmlns:p14="http://schemas.microsoft.com/office/powerpoint/2010/main" val="24519266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In summary	</a:t>
            </a:r>
            <a:endParaRPr lang="en-GB" dirty="0"/>
          </a:p>
        </p:txBody>
      </p:sp>
      <p:sp>
        <p:nvSpPr>
          <p:cNvPr id="3" name="Content Placeholder 2"/>
          <p:cNvSpPr>
            <a:spLocks noGrp="1"/>
          </p:cNvSpPr>
          <p:nvPr>
            <p:ph idx="1"/>
          </p:nvPr>
        </p:nvSpPr>
        <p:spPr>
          <a:xfrm>
            <a:off x="685800" y="1451728"/>
            <a:ext cx="10362414" cy="4455952"/>
          </a:xfrm>
        </p:spPr>
        <p:txBody>
          <a:bodyPr>
            <a:normAutofit fontScale="92500"/>
          </a:bodyPr>
          <a:lstStyle/>
          <a:p>
            <a:pPr marL="358775" indent="-358775">
              <a:buFont typeface="Wingdings" panose="05000000000000000000" pitchFamily="2" charset="2"/>
              <a:buChar char="q"/>
            </a:pPr>
            <a:r>
              <a:rPr lang="nl-BE" dirty="0"/>
              <a:t>Make </a:t>
            </a:r>
            <a:r>
              <a:rPr lang="nl-BE" dirty="0" err="1"/>
              <a:t>sure</a:t>
            </a:r>
            <a:r>
              <a:rPr lang="nl-BE" dirty="0"/>
              <a:t> </a:t>
            </a:r>
            <a:r>
              <a:rPr lang="nl-BE" dirty="0" err="1"/>
              <a:t>that</a:t>
            </a:r>
            <a:r>
              <a:rPr lang="nl-BE" dirty="0"/>
              <a:t> </a:t>
            </a:r>
            <a:r>
              <a:rPr lang="nl-BE" dirty="0" err="1"/>
              <a:t>you</a:t>
            </a:r>
            <a:r>
              <a:rPr lang="nl-BE" dirty="0"/>
              <a:t> are </a:t>
            </a:r>
            <a:r>
              <a:rPr lang="nl-BE" dirty="0" err="1"/>
              <a:t>very</a:t>
            </a:r>
            <a:r>
              <a:rPr lang="nl-BE" dirty="0"/>
              <a:t> </a:t>
            </a:r>
            <a:r>
              <a:rPr lang="nl-BE" dirty="0" err="1"/>
              <a:t>familiar</a:t>
            </a:r>
            <a:r>
              <a:rPr lang="nl-BE" dirty="0"/>
              <a:t> </a:t>
            </a:r>
            <a:r>
              <a:rPr lang="nl-BE" dirty="0" err="1"/>
              <a:t>with</a:t>
            </a:r>
            <a:r>
              <a:rPr lang="nl-BE" dirty="0"/>
              <a:t> </a:t>
            </a:r>
            <a:r>
              <a:rPr lang="nl-BE" dirty="0" err="1"/>
              <a:t>the</a:t>
            </a:r>
            <a:r>
              <a:rPr lang="nl-BE" dirty="0"/>
              <a:t> topic </a:t>
            </a:r>
            <a:r>
              <a:rPr lang="nl-BE" dirty="0" err="1"/>
              <a:t>description</a:t>
            </a:r>
            <a:r>
              <a:rPr lang="nl-BE" dirty="0"/>
              <a:t> </a:t>
            </a:r>
            <a:r>
              <a:rPr lang="nl-BE" dirty="0" err="1"/>
              <a:t>and</a:t>
            </a:r>
            <a:r>
              <a:rPr lang="nl-BE" dirty="0"/>
              <a:t> call </a:t>
            </a:r>
            <a:r>
              <a:rPr lang="nl-BE" dirty="0" err="1"/>
              <a:t>conditions</a:t>
            </a:r>
            <a:r>
              <a:rPr lang="nl-BE" dirty="0"/>
              <a:t>;</a:t>
            </a:r>
          </a:p>
          <a:p>
            <a:pPr marL="358775" indent="-358775">
              <a:buFont typeface="Wingdings" panose="05000000000000000000" pitchFamily="2" charset="2"/>
              <a:buChar char="q"/>
            </a:pPr>
            <a:r>
              <a:rPr lang="nl-BE" dirty="0"/>
              <a:t>READ </a:t>
            </a:r>
            <a:r>
              <a:rPr lang="nl-BE" dirty="0" err="1"/>
              <a:t>all</a:t>
            </a:r>
            <a:r>
              <a:rPr lang="nl-BE" dirty="0"/>
              <a:t> </a:t>
            </a:r>
            <a:r>
              <a:rPr lang="nl-BE" dirty="0" err="1"/>
              <a:t>documentation</a:t>
            </a:r>
            <a:r>
              <a:rPr lang="nl-BE" dirty="0"/>
              <a:t>;</a:t>
            </a:r>
          </a:p>
          <a:p>
            <a:pPr marL="358775" indent="-358775">
              <a:buFont typeface="Wingdings" panose="05000000000000000000" pitchFamily="2" charset="2"/>
              <a:buChar char="q"/>
            </a:pPr>
            <a:r>
              <a:rPr lang="nl-BE" dirty="0"/>
              <a:t>Follow </a:t>
            </a:r>
            <a:r>
              <a:rPr lang="nl-BE" dirty="0" err="1"/>
              <a:t>the</a:t>
            </a:r>
            <a:r>
              <a:rPr lang="nl-BE" dirty="0"/>
              <a:t> </a:t>
            </a:r>
            <a:r>
              <a:rPr lang="nl-BE" dirty="0" err="1"/>
              <a:t>proposal</a:t>
            </a:r>
            <a:r>
              <a:rPr lang="nl-BE" dirty="0"/>
              <a:t> templates;</a:t>
            </a:r>
          </a:p>
          <a:p>
            <a:pPr marL="358775" indent="-358775">
              <a:buFont typeface="Wingdings" panose="05000000000000000000" pitchFamily="2" charset="2"/>
              <a:buChar char="q"/>
            </a:pPr>
            <a:r>
              <a:rPr lang="nl-BE" dirty="0"/>
              <a:t>Cover ALL </a:t>
            </a:r>
            <a:r>
              <a:rPr lang="nl-BE" dirty="0" err="1"/>
              <a:t>evaluation</a:t>
            </a:r>
            <a:r>
              <a:rPr lang="nl-BE" dirty="0"/>
              <a:t> criteria </a:t>
            </a:r>
            <a:r>
              <a:rPr lang="nl-BE" dirty="0" err="1"/>
              <a:t>and</a:t>
            </a:r>
            <a:r>
              <a:rPr lang="nl-BE" dirty="0"/>
              <a:t> </a:t>
            </a:r>
            <a:r>
              <a:rPr lang="nl-BE" dirty="0" err="1"/>
              <a:t>subcriteria</a:t>
            </a:r>
            <a:r>
              <a:rPr lang="nl-BE" dirty="0"/>
              <a:t>;</a:t>
            </a:r>
          </a:p>
          <a:p>
            <a:pPr marL="358775" indent="-358775">
              <a:buFont typeface="Wingdings" panose="05000000000000000000" pitchFamily="2" charset="2"/>
              <a:buChar char="q"/>
            </a:pPr>
            <a:r>
              <a:rPr lang="nl-BE" dirty="0"/>
              <a:t>Plan resources </a:t>
            </a:r>
            <a:r>
              <a:rPr lang="nl-BE" dirty="0" err="1"/>
              <a:t>adequately</a:t>
            </a:r>
            <a:r>
              <a:rPr lang="nl-BE" dirty="0"/>
              <a:t> </a:t>
            </a:r>
            <a:r>
              <a:rPr lang="nl-BE" dirty="0" err="1"/>
              <a:t>and</a:t>
            </a:r>
            <a:r>
              <a:rPr lang="nl-BE" dirty="0"/>
              <a:t> in line </a:t>
            </a:r>
            <a:r>
              <a:rPr lang="nl-BE" dirty="0" err="1"/>
              <a:t>with</a:t>
            </a:r>
            <a:r>
              <a:rPr lang="nl-BE" dirty="0"/>
              <a:t> </a:t>
            </a:r>
            <a:r>
              <a:rPr lang="nl-BE" dirty="0" err="1"/>
              <a:t>the</a:t>
            </a:r>
            <a:r>
              <a:rPr lang="nl-BE" dirty="0"/>
              <a:t> </a:t>
            </a:r>
            <a:r>
              <a:rPr lang="nl-BE" dirty="0" err="1"/>
              <a:t>objectives</a:t>
            </a:r>
            <a:r>
              <a:rPr lang="nl-BE" dirty="0"/>
              <a:t> </a:t>
            </a:r>
            <a:r>
              <a:rPr lang="nl-BE" dirty="0" err="1"/>
              <a:t>to</a:t>
            </a:r>
            <a:r>
              <a:rPr lang="nl-BE" dirty="0"/>
              <a:t> </a:t>
            </a:r>
            <a:r>
              <a:rPr lang="nl-BE" dirty="0" err="1"/>
              <a:t>achieve</a:t>
            </a:r>
            <a:r>
              <a:rPr lang="nl-BE" dirty="0"/>
              <a:t>;</a:t>
            </a:r>
          </a:p>
          <a:p>
            <a:pPr marL="358775" indent="-358775">
              <a:buFont typeface="Wingdings" panose="05000000000000000000" pitchFamily="2" charset="2"/>
              <a:buChar char="q"/>
            </a:pPr>
            <a:r>
              <a:rPr lang="nl-BE" dirty="0"/>
              <a:t>Do </a:t>
            </a:r>
            <a:r>
              <a:rPr lang="nl-BE" dirty="0" err="1"/>
              <a:t>not</a:t>
            </a:r>
            <a:r>
              <a:rPr lang="nl-BE" dirty="0"/>
              <a:t> </a:t>
            </a:r>
            <a:r>
              <a:rPr lang="nl-BE" dirty="0" err="1"/>
              <a:t>forget</a:t>
            </a:r>
            <a:r>
              <a:rPr lang="nl-BE" dirty="0"/>
              <a:t> </a:t>
            </a:r>
            <a:r>
              <a:rPr lang="nl-BE" dirty="0" err="1"/>
              <a:t>the</a:t>
            </a:r>
            <a:r>
              <a:rPr lang="nl-BE" dirty="0"/>
              <a:t> </a:t>
            </a:r>
            <a:r>
              <a:rPr lang="nl-BE" dirty="0" err="1"/>
              <a:t>importance</a:t>
            </a:r>
            <a:r>
              <a:rPr lang="nl-BE" dirty="0"/>
              <a:t> </a:t>
            </a:r>
            <a:r>
              <a:rPr lang="nl-BE"/>
              <a:t>of </a:t>
            </a:r>
            <a:r>
              <a:rPr lang="nl-BE" dirty="0" err="1"/>
              <a:t>communication</a:t>
            </a:r>
            <a:r>
              <a:rPr lang="nl-BE"/>
              <a:t>, dissemination</a:t>
            </a:r>
            <a:r>
              <a:rPr lang="nl-BE" dirty="0"/>
              <a:t> </a:t>
            </a:r>
            <a:r>
              <a:rPr lang="nl-BE"/>
              <a:t>&amp; exploitation </a:t>
            </a:r>
            <a:r>
              <a:rPr lang="nl-BE" dirty="0" err="1"/>
              <a:t>activities</a:t>
            </a:r>
            <a:r>
              <a:rPr lang="nl-BE" dirty="0"/>
              <a:t>:</a:t>
            </a:r>
          </a:p>
          <a:p>
            <a:pPr marL="1028700" lvl="1"/>
            <a:r>
              <a:rPr lang="nl-BE" sz="2800" dirty="0"/>
              <a:t>Be </a:t>
            </a:r>
            <a:r>
              <a:rPr lang="nl-BE" sz="2800" dirty="0" err="1"/>
              <a:t>innovative</a:t>
            </a:r>
            <a:endParaRPr lang="nl-BE" sz="2800" dirty="0"/>
          </a:p>
          <a:p>
            <a:pPr marL="1028700" lvl="1"/>
            <a:r>
              <a:rPr lang="nl-BE" sz="2800" dirty="0" err="1"/>
              <a:t>Justify</a:t>
            </a:r>
            <a:r>
              <a:rPr lang="nl-BE" sz="2800" dirty="0"/>
              <a:t> </a:t>
            </a:r>
            <a:r>
              <a:rPr lang="nl-BE" sz="2800" dirty="0" err="1"/>
              <a:t>when</a:t>
            </a:r>
            <a:r>
              <a:rPr lang="nl-BE" sz="2800" dirty="0"/>
              <a:t> </a:t>
            </a:r>
            <a:r>
              <a:rPr lang="nl-BE" sz="2800" dirty="0" err="1"/>
              <a:t>your</a:t>
            </a:r>
            <a:r>
              <a:rPr lang="nl-BE" sz="2800" dirty="0"/>
              <a:t> deliverables are </a:t>
            </a:r>
            <a:r>
              <a:rPr lang="nl-BE" sz="2800" dirty="0" err="1"/>
              <a:t>confidential</a:t>
            </a:r>
            <a:endParaRPr lang="en-GB" sz="2800" dirty="0"/>
          </a:p>
          <a:p>
            <a:pPr lvl="1" indent="0">
              <a:buNone/>
            </a:pPr>
            <a:endParaRPr lang="nl-BE" dirty="0"/>
          </a:p>
        </p:txBody>
      </p:sp>
      <p:sp>
        <p:nvSpPr>
          <p:cNvPr id="5" name="Slide Number Placeholder 4"/>
          <p:cNvSpPr>
            <a:spLocks noGrp="1"/>
          </p:cNvSpPr>
          <p:nvPr>
            <p:ph type="sldNum" sz="quarter" idx="11"/>
          </p:nvPr>
        </p:nvSpPr>
        <p:spPr/>
        <p:txBody>
          <a:bodyPr/>
          <a:lstStyle/>
          <a:p>
            <a:fld id="{707FE137-0C1A-4C05-8B34-1D89C94DB814}" type="slidenum">
              <a:rPr lang="en-GB" smtClean="0"/>
              <a:pPr/>
              <a:t>72</a:t>
            </a:fld>
            <a:endParaRPr lang="en-GB" dirty="0"/>
          </a:p>
        </p:txBody>
      </p:sp>
    </p:spTree>
    <p:extLst>
      <p:ext uri="{BB962C8B-B14F-4D97-AF65-F5344CB8AC3E}">
        <p14:creationId xmlns:p14="http://schemas.microsoft.com/office/powerpoint/2010/main" val="18140509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6255" y="3038764"/>
            <a:ext cx="6862619" cy="769441"/>
          </a:xfrm>
          <a:prstGeom prst="rect">
            <a:avLst/>
          </a:prstGeom>
          <a:noFill/>
        </p:spPr>
        <p:txBody>
          <a:bodyPr wrap="square" rtlCol="0">
            <a:spAutoFit/>
          </a:bodyPr>
          <a:lstStyle/>
          <a:p>
            <a:pPr algn="ctr"/>
            <a:r>
              <a:rPr lang="en-GB" sz="4400" dirty="0">
                <a:solidFill>
                  <a:srgbClr val="FFFFFF"/>
                </a:solidFill>
              </a:rPr>
              <a:t>Thank you for your attention</a:t>
            </a:r>
          </a:p>
        </p:txBody>
      </p:sp>
    </p:spTree>
    <p:extLst>
      <p:ext uri="{BB962C8B-B14F-4D97-AF65-F5344CB8AC3E}">
        <p14:creationId xmlns:p14="http://schemas.microsoft.com/office/powerpoint/2010/main" val="3734813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SESAR </a:t>
            </a:r>
            <a:r>
              <a:rPr lang="en-GB" b="1"/>
              <a:t>3 </a:t>
            </a:r>
            <a:r>
              <a:rPr lang="en-GB" b="1" dirty="0"/>
              <a:t>JU</a:t>
            </a:r>
            <a:r>
              <a:rPr lang="en-GB" b="1"/>
              <a:t> Work </a:t>
            </a:r>
            <a:r>
              <a:rPr lang="en-GB" b="1" dirty="0"/>
              <a:t>Programmes</a:t>
            </a:r>
          </a:p>
        </p:txBody>
      </p:sp>
      <p:sp>
        <p:nvSpPr>
          <p:cNvPr id="3" name="Content Placeholder 2"/>
          <p:cNvSpPr>
            <a:spLocks noGrp="1"/>
          </p:cNvSpPr>
          <p:nvPr>
            <p:ph idx="1"/>
          </p:nvPr>
        </p:nvSpPr>
        <p:spPr>
          <a:xfrm>
            <a:off x="2793723" y="1081697"/>
            <a:ext cx="6657870" cy="1514546"/>
          </a:xfrm>
          <a:ln>
            <a:solidFill>
              <a:schemeClr val="tx1"/>
            </a:solidFill>
          </a:ln>
        </p:spPr>
        <p:txBody>
          <a:bodyPr>
            <a:normAutofit/>
          </a:bodyPr>
          <a:lstStyle/>
          <a:p>
            <a:pPr marL="360367" indent="-360367">
              <a:buFont typeface="Wingdings" panose="05000000000000000000" pitchFamily="2" charset="2"/>
              <a:buChar char="q"/>
            </a:pPr>
            <a:r>
              <a:rPr lang="en-GB" sz="2000" dirty="0"/>
              <a:t>Establishes the framework for the definition, planning and execution of the SESAR </a:t>
            </a:r>
            <a:r>
              <a:rPr lang="en-GB" sz="2000" dirty="0" smtClean="0"/>
              <a:t>3 JU </a:t>
            </a:r>
            <a:r>
              <a:rPr lang="en-GB" sz="2000" dirty="0"/>
              <a:t>operations </a:t>
            </a:r>
            <a:r>
              <a:rPr lang="en-GB" sz="2000" u="sng" dirty="0"/>
              <a:t>from 2021 to 2031</a:t>
            </a:r>
            <a:r>
              <a:rPr lang="en-GB" sz="2000" dirty="0"/>
              <a:t>;</a:t>
            </a:r>
          </a:p>
          <a:p>
            <a:pPr marL="360367" indent="-360367">
              <a:buFont typeface="Wingdings" panose="05000000000000000000" pitchFamily="2" charset="2"/>
              <a:buChar char="q"/>
            </a:pPr>
            <a:r>
              <a:rPr lang="en-GB" sz="2000" dirty="0"/>
              <a:t>Defines the overall lifecycle of the R&amp;I programme;</a:t>
            </a:r>
          </a:p>
          <a:p>
            <a:pPr marL="360367" indent="-360367">
              <a:buFont typeface="Wingdings" panose="05000000000000000000" pitchFamily="2" charset="2"/>
              <a:buChar char="q"/>
            </a:pPr>
            <a:r>
              <a:rPr lang="en-GB" sz="2000" dirty="0"/>
              <a:t>Defines the main principles for budget allocation.</a:t>
            </a:r>
          </a:p>
        </p:txBody>
      </p:sp>
      <p:sp>
        <p:nvSpPr>
          <p:cNvPr id="4" name="Date Placeholder 3"/>
          <p:cNvSpPr>
            <a:spLocks noGrp="1"/>
          </p:cNvSpPr>
          <p:nvPr>
            <p:ph type="dt" sz="half" idx="10"/>
          </p:nvPr>
        </p:nvSpPr>
        <p:spPr/>
        <p:txBody>
          <a:bodyPr/>
          <a:lstStyle/>
          <a:p>
            <a:fld id="{F3EB6B22-EEA8-5242-88E8-74DED4447908}" type="datetime1">
              <a:rPr lang="fr-BE" smtClean="0"/>
              <a:t>07-07-23</a:t>
            </a:fld>
            <a:endParaRPr lang="fr-FR" dirty="0"/>
          </a:p>
        </p:txBody>
      </p:sp>
      <p:sp>
        <p:nvSpPr>
          <p:cNvPr id="5" name="Footer Placeholder 4"/>
          <p:cNvSpPr>
            <a:spLocks noGrp="1"/>
          </p:cNvSpPr>
          <p:nvPr>
            <p:ph type="ftr" sz="quarter" idx="11"/>
          </p:nvPr>
        </p:nvSpPr>
        <p:spPr/>
        <p:txBody>
          <a:bodyPr/>
          <a:lstStyle/>
          <a:p>
            <a:r>
              <a:rPr lang="fr-FR" dirty="0" smtClean="0"/>
              <a:t>SESAR 3 JU PRESENTATION</a:t>
            </a:r>
            <a:endParaRPr lang="fr-FR" dirty="0"/>
          </a:p>
        </p:txBody>
      </p:sp>
      <p:sp>
        <p:nvSpPr>
          <p:cNvPr id="6" name="Slide Number Placeholder 5"/>
          <p:cNvSpPr>
            <a:spLocks noGrp="1"/>
          </p:cNvSpPr>
          <p:nvPr>
            <p:ph type="sldNum" sz="quarter" idx="12"/>
          </p:nvPr>
        </p:nvSpPr>
        <p:spPr/>
        <p:txBody>
          <a:bodyPr/>
          <a:lstStyle/>
          <a:p>
            <a:fld id="{6B0C76E6-0B66-8944-91D4-A1BC6652E29F}" type="slidenum">
              <a:rPr lang="fr-FR" smtClean="0"/>
              <a:t>8</a:t>
            </a:fld>
            <a:endParaRPr lang="fr-FR" dirty="0"/>
          </a:p>
        </p:txBody>
      </p:sp>
      <p:pic>
        <p:nvPicPr>
          <p:cNvPr id="8" name="Picture 7"/>
          <p:cNvPicPr>
            <a:picLocks noChangeAspect="1"/>
          </p:cNvPicPr>
          <p:nvPr/>
        </p:nvPicPr>
        <p:blipFill>
          <a:blip r:embed="rId3"/>
          <a:stretch>
            <a:fillRect/>
          </a:stretch>
        </p:blipFill>
        <p:spPr>
          <a:xfrm>
            <a:off x="180817" y="1078432"/>
            <a:ext cx="2533914" cy="3589080"/>
          </a:xfrm>
          <a:prstGeom prst="rect">
            <a:avLst/>
          </a:prstGeom>
        </p:spPr>
      </p:pic>
      <p:pic>
        <p:nvPicPr>
          <p:cNvPr id="9" name="Picture 8"/>
          <p:cNvPicPr>
            <a:picLocks noChangeAspect="1"/>
          </p:cNvPicPr>
          <p:nvPr/>
        </p:nvPicPr>
        <p:blipFill>
          <a:blip r:embed="rId4"/>
          <a:stretch>
            <a:fillRect/>
          </a:stretch>
        </p:blipFill>
        <p:spPr>
          <a:xfrm>
            <a:off x="9547908" y="2899046"/>
            <a:ext cx="2557113" cy="3638308"/>
          </a:xfrm>
          <a:prstGeom prst="rect">
            <a:avLst/>
          </a:prstGeom>
          <a:ln>
            <a:solidFill>
              <a:schemeClr val="tx1"/>
            </a:solidFill>
          </a:ln>
        </p:spPr>
      </p:pic>
      <p:sp>
        <p:nvSpPr>
          <p:cNvPr id="10" name="Content Placeholder 2"/>
          <p:cNvSpPr txBox="1">
            <a:spLocks/>
          </p:cNvSpPr>
          <p:nvPr/>
        </p:nvSpPr>
        <p:spPr>
          <a:xfrm>
            <a:off x="3046935" y="4743955"/>
            <a:ext cx="6404658" cy="1785163"/>
          </a:xfrm>
          <a:prstGeom prst="rect">
            <a:avLst/>
          </a:prstGeom>
          <a:ln>
            <a:solidFill>
              <a:schemeClr val="tx1"/>
            </a:solidFill>
          </a:ln>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7" indent="-360367">
              <a:buFont typeface="Wingdings" panose="05000000000000000000" pitchFamily="2" charset="2"/>
              <a:buChar char="q"/>
            </a:pPr>
            <a:r>
              <a:rPr lang="en-GB" sz="2000" dirty="0"/>
              <a:t>Outlines the scope of R&amp;I activities to be performed in </a:t>
            </a:r>
            <a:r>
              <a:rPr lang="en-GB" sz="2000" u="sng" dirty="0"/>
              <a:t>2022 &amp; 2023</a:t>
            </a:r>
            <a:r>
              <a:rPr lang="en-GB" sz="2000" dirty="0"/>
              <a:t>;</a:t>
            </a:r>
          </a:p>
          <a:p>
            <a:pPr marL="360367" indent="-360367">
              <a:buFont typeface="Wingdings" panose="05000000000000000000" pitchFamily="2" charset="2"/>
              <a:buChar char="q"/>
            </a:pPr>
            <a:r>
              <a:rPr lang="en-GB" sz="2000" dirty="0"/>
              <a:t>Defines the Calls Conditions and Technical Content:</a:t>
            </a:r>
          </a:p>
          <a:p>
            <a:pPr lvl="1">
              <a:buFont typeface="Wingdings" panose="05000000000000000000" pitchFamily="2" charset="2"/>
              <a:buChar char="§"/>
            </a:pPr>
            <a:r>
              <a:rPr lang="en-GB" sz="1801" dirty="0"/>
              <a:t>Annex II </a:t>
            </a:r>
            <a:r>
              <a:rPr lang="en-GB" sz="1801"/>
              <a:t>section 2.2 : Call HORIZON-SESAR-2023-DES-ER-02</a:t>
            </a:r>
            <a:endParaRPr lang="en-GB" sz="1801" dirty="0"/>
          </a:p>
        </p:txBody>
      </p:sp>
    </p:spTree>
    <p:extLst>
      <p:ext uri="{BB962C8B-B14F-4D97-AF65-F5344CB8AC3E}">
        <p14:creationId xmlns:p14="http://schemas.microsoft.com/office/powerpoint/2010/main" val="946244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SESAR 3 Calls</a:t>
            </a:r>
            <a:endParaRPr lang="en-GB" dirty="0"/>
          </a:p>
        </p:txBody>
      </p:sp>
      <p:sp>
        <p:nvSpPr>
          <p:cNvPr id="4" name="Date Placeholder 3"/>
          <p:cNvSpPr>
            <a:spLocks noGrp="1"/>
          </p:cNvSpPr>
          <p:nvPr>
            <p:ph type="dt" sz="half" idx="10"/>
          </p:nvPr>
        </p:nvSpPr>
        <p:spPr/>
        <p:txBody>
          <a:bodyPr/>
          <a:lstStyle/>
          <a:p>
            <a:pPr defTabSz="914411">
              <a:defRPr/>
            </a:pPr>
            <a:fld id="{F3EB6B22-EEA8-5242-88E8-74DED4447908}" type="datetime1">
              <a:rPr lang="fr-BE">
                <a:solidFill>
                  <a:srgbClr val="002F6E"/>
                </a:solidFill>
                <a:latin typeface="Calibri" panose="020F0502020204030204"/>
              </a:rPr>
              <a:pPr defTabSz="914411">
                <a:defRPr/>
              </a:pPr>
              <a:t>07-07-23</a:t>
            </a:fld>
            <a:endParaRPr lang="fr-FR" dirty="0">
              <a:solidFill>
                <a:srgbClr val="002F6E"/>
              </a:solidFill>
              <a:latin typeface="Calibri" panose="020F0502020204030204"/>
            </a:endParaRPr>
          </a:p>
        </p:txBody>
      </p:sp>
      <p:sp>
        <p:nvSpPr>
          <p:cNvPr id="5" name="Footer Placeholder 4"/>
          <p:cNvSpPr>
            <a:spLocks noGrp="1"/>
          </p:cNvSpPr>
          <p:nvPr>
            <p:ph type="ftr" sz="quarter" idx="11"/>
          </p:nvPr>
        </p:nvSpPr>
        <p:spPr/>
        <p:txBody>
          <a:bodyPr/>
          <a:lstStyle/>
          <a:p>
            <a:pPr defTabSz="914411">
              <a:defRPr/>
            </a:pPr>
            <a:r>
              <a:rPr lang="fr-FR" dirty="0">
                <a:solidFill>
                  <a:srgbClr val="002F6E"/>
                </a:solidFill>
                <a:latin typeface="Calibri" panose="020F0502020204030204"/>
              </a:rPr>
              <a:t>SESAR 3 JU PRESENTATION</a:t>
            </a:r>
          </a:p>
        </p:txBody>
      </p:sp>
      <p:sp>
        <p:nvSpPr>
          <p:cNvPr id="6" name="Slide Number Placeholder 5"/>
          <p:cNvSpPr>
            <a:spLocks noGrp="1"/>
          </p:cNvSpPr>
          <p:nvPr>
            <p:ph type="sldNum" sz="quarter" idx="12"/>
          </p:nvPr>
        </p:nvSpPr>
        <p:spPr/>
        <p:txBody>
          <a:bodyPr/>
          <a:lstStyle/>
          <a:p>
            <a:pPr defTabSz="914411">
              <a:defRPr/>
            </a:pPr>
            <a:fld id="{6B0C76E6-0B66-8944-91D4-A1BC6652E29F}" type="slidenum">
              <a:rPr lang="fr-FR">
                <a:solidFill>
                  <a:srgbClr val="002F6E"/>
                </a:solidFill>
                <a:latin typeface="Calibri" panose="020F0502020204030204"/>
              </a:rPr>
              <a:pPr defTabSz="914411">
                <a:defRPr/>
              </a:pPr>
              <a:t>9</a:t>
            </a:fld>
            <a:endParaRPr lang="fr-FR" dirty="0">
              <a:solidFill>
                <a:srgbClr val="002F6E"/>
              </a:solidFill>
              <a:latin typeface="Calibri" panose="020F0502020204030204"/>
            </a:endParaRPr>
          </a:p>
        </p:txBody>
      </p:sp>
      <p:pic>
        <p:nvPicPr>
          <p:cNvPr id="9" name="Picture 8"/>
          <p:cNvPicPr>
            <a:picLocks noChangeAspect="1"/>
          </p:cNvPicPr>
          <p:nvPr/>
        </p:nvPicPr>
        <p:blipFill>
          <a:blip r:embed="rId3"/>
          <a:stretch>
            <a:fillRect/>
          </a:stretch>
        </p:blipFill>
        <p:spPr>
          <a:xfrm>
            <a:off x="192286" y="1176693"/>
            <a:ext cx="10073378" cy="5503750"/>
          </a:xfrm>
          <a:prstGeom prst="rect">
            <a:avLst/>
          </a:prstGeom>
        </p:spPr>
      </p:pic>
      <p:sp>
        <p:nvSpPr>
          <p:cNvPr id="7" name="Rectangle 6"/>
          <p:cNvSpPr/>
          <p:nvPr/>
        </p:nvSpPr>
        <p:spPr>
          <a:xfrm>
            <a:off x="2444195" y="1876483"/>
            <a:ext cx="4459525" cy="41637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GB" sz="1801" dirty="0"/>
          </a:p>
        </p:txBody>
      </p:sp>
      <p:sp>
        <p:nvSpPr>
          <p:cNvPr id="3" name="TextBox 2"/>
          <p:cNvSpPr txBox="1"/>
          <p:nvPr/>
        </p:nvSpPr>
        <p:spPr>
          <a:xfrm>
            <a:off x="7977933" y="217392"/>
            <a:ext cx="3833769" cy="1477969"/>
          </a:xfrm>
          <a:prstGeom prst="rect">
            <a:avLst/>
          </a:prstGeom>
          <a:solidFill>
            <a:schemeClr val="bg1"/>
          </a:solidFill>
          <a:ln>
            <a:solidFill>
              <a:schemeClr val="tx1"/>
            </a:solidFill>
          </a:ln>
        </p:spPr>
        <p:txBody>
          <a:bodyPr wrap="square" rtlCol="0">
            <a:spAutoFit/>
          </a:bodyPr>
          <a:lstStyle/>
          <a:p>
            <a:pPr algn="ctr" defTabSz="914411">
              <a:defRPr/>
            </a:pPr>
            <a:r>
              <a:rPr lang="en-GB" sz="1801" b="1" u="sng" dirty="0">
                <a:solidFill>
                  <a:srgbClr val="002F6E"/>
                </a:solidFill>
                <a:latin typeface="Calibri" panose="020F0502020204030204"/>
              </a:rPr>
              <a:t>S3 ER2 call schedule</a:t>
            </a:r>
            <a:r>
              <a:rPr lang="en-GB" sz="1801" dirty="0">
                <a:solidFill>
                  <a:srgbClr val="002F6E"/>
                </a:solidFill>
                <a:latin typeface="Calibri" panose="020F0502020204030204"/>
              </a:rPr>
              <a:t> </a:t>
            </a:r>
          </a:p>
          <a:p>
            <a:pPr marL="285753" indent="-285753" defTabSz="914411">
              <a:buFontTx/>
              <a:buChar char="-"/>
              <a:defRPr/>
            </a:pPr>
            <a:r>
              <a:rPr lang="en-GB" sz="1801" dirty="0">
                <a:solidFill>
                  <a:srgbClr val="002F6E"/>
                </a:solidFill>
                <a:latin typeface="Calibri" panose="020F0502020204030204"/>
              </a:rPr>
              <a:t>Publication : 29 June 23</a:t>
            </a:r>
          </a:p>
          <a:p>
            <a:pPr marL="285753" indent="-285753" defTabSz="914411">
              <a:buFontTx/>
              <a:buChar char="-"/>
              <a:defRPr/>
            </a:pPr>
            <a:r>
              <a:rPr lang="en-GB" sz="1801" dirty="0">
                <a:solidFill>
                  <a:srgbClr val="002F6E"/>
                </a:solidFill>
                <a:latin typeface="Calibri" panose="020F0502020204030204"/>
              </a:rPr>
              <a:t>Info day : 7 July 23</a:t>
            </a:r>
          </a:p>
          <a:p>
            <a:pPr marL="285753" indent="-285753" defTabSz="914411">
              <a:buFontTx/>
              <a:buChar char="-"/>
              <a:defRPr/>
            </a:pPr>
            <a:r>
              <a:rPr lang="en-GB" sz="1801" dirty="0">
                <a:solidFill>
                  <a:srgbClr val="002F6E"/>
                </a:solidFill>
                <a:latin typeface="Calibri" panose="020F0502020204030204"/>
              </a:rPr>
              <a:t>Deadline : 15 November 23</a:t>
            </a:r>
          </a:p>
          <a:p>
            <a:pPr marL="285753" indent="-285753" defTabSz="914411">
              <a:buFontTx/>
              <a:buChar char="-"/>
              <a:defRPr/>
            </a:pPr>
            <a:r>
              <a:rPr lang="en-GB" sz="1801" dirty="0">
                <a:solidFill>
                  <a:srgbClr val="002F6E"/>
                </a:solidFill>
                <a:latin typeface="Calibri" panose="020F0502020204030204"/>
              </a:rPr>
              <a:t>Signed Grants :  by 15 </a:t>
            </a:r>
            <a:r>
              <a:rPr lang="en-GB" sz="1801">
                <a:solidFill>
                  <a:srgbClr val="002F6E"/>
                </a:solidFill>
                <a:latin typeface="Calibri" panose="020F0502020204030204"/>
              </a:rPr>
              <a:t>July 24</a:t>
            </a:r>
            <a:endParaRPr lang="en-GB" sz="1801" dirty="0">
              <a:solidFill>
                <a:srgbClr val="002F6E"/>
              </a:solidFill>
              <a:latin typeface="Calibri" panose="020F0502020204030204"/>
            </a:endParaRPr>
          </a:p>
        </p:txBody>
      </p:sp>
    </p:spTree>
    <p:extLst>
      <p:ext uri="{BB962C8B-B14F-4D97-AF65-F5344CB8AC3E}">
        <p14:creationId xmlns:p14="http://schemas.microsoft.com/office/powerpoint/2010/main" val="3590505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SESAR 3">
      <a:dk1>
        <a:srgbClr val="002F6E"/>
      </a:dk1>
      <a:lt1>
        <a:srgbClr val="009DD9"/>
      </a:lt1>
      <a:dk2>
        <a:srgbClr val="79B51D"/>
      </a:dk2>
      <a:lt2>
        <a:srgbClr val="F2DB00"/>
      </a:lt2>
      <a:accent1>
        <a:srgbClr val="79B51D"/>
      </a:accent1>
      <a:accent2>
        <a:srgbClr val="009DD9"/>
      </a:accent2>
      <a:accent3>
        <a:srgbClr val="BDCD00"/>
      </a:accent3>
      <a:accent4>
        <a:srgbClr val="F2DB00"/>
      </a:accent4>
      <a:accent5>
        <a:srgbClr val="E08A00"/>
      </a:accent5>
      <a:accent6>
        <a:srgbClr val="009DD9"/>
      </a:accent6>
      <a:hlink>
        <a:srgbClr val="001F59"/>
      </a:hlink>
      <a:folHlink>
        <a:srgbClr val="009D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arJU" id="{141B2CD0-5E05-6C4C-B8B8-86B4372BE19F}" vid="{7B77C5C0-68AE-EF40-9F37-7C9BBFEEDEB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SESAR 3">
      <a:dk1>
        <a:srgbClr val="002F6E"/>
      </a:dk1>
      <a:lt1>
        <a:srgbClr val="009DD9"/>
      </a:lt1>
      <a:dk2>
        <a:srgbClr val="79B51D"/>
      </a:dk2>
      <a:lt2>
        <a:srgbClr val="F2DB00"/>
      </a:lt2>
      <a:accent1>
        <a:srgbClr val="79B51D"/>
      </a:accent1>
      <a:accent2>
        <a:srgbClr val="009DD9"/>
      </a:accent2>
      <a:accent3>
        <a:srgbClr val="BDCD00"/>
      </a:accent3>
      <a:accent4>
        <a:srgbClr val="F2DB00"/>
      </a:accent4>
      <a:accent5>
        <a:srgbClr val="E08A00"/>
      </a:accent5>
      <a:accent6>
        <a:srgbClr val="009DD9"/>
      </a:accent6>
      <a:hlink>
        <a:srgbClr val="001F59"/>
      </a:hlink>
      <a:folHlink>
        <a:srgbClr val="009D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arJU" id="{141B2CD0-5E05-6C4C-B8B8-86B4372BE19F}" vid="{479B5C36-AD81-D046-B7BD-592F51D21C5E}"/>
    </a:ext>
  </a:extLst>
</a:theme>
</file>

<file path=ppt/theme/theme3.xml><?xml version="1.0" encoding="utf-8"?>
<a:theme xmlns:a="http://schemas.openxmlformats.org/drawingml/2006/main" name="Thème Office">
  <a:themeElements>
    <a:clrScheme name="SESAR 5">
      <a:dk1>
        <a:srgbClr val="002F6E"/>
      </a:dk1>
      <a:lt1>
        <a:srgbClr val="FFFFFF"/>
      </a:lt1>
      <a:dk2>
        <a:srgbClr val="79B51D"/>
      </a:dk2>
      <a:lt2>
        <a:srgbClr val="F2DB00"/>
      </a:lt2>
      <a:accent1>
        <a:srgbClr val="79B51D"/>
      </a:accent1>
      <a:accent2>
        <a:srgbClr val="009DD9"/>
      </a:accent2>
      <a:accent3>
        <a:srgbClr val="001F59"/>
      </a:accent3>
      <a:accent4>
        <a:srgbClr val="F2DB00"/>
      </a:accent4>
      <a:accent5>
        <a:srgbClr val="E08A00"/>
      </a:accent5>
      <a:accent6>
        <a:srgbClr val="009DD9"/>
      </a:accent6>
      <a:hlink>
        <a:srgbClr val="001F59"/>
      </a:hlink>
      <a:folHlink>
        <a:srgbClr val="009D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arJU" id="{141B2CD0-5E05-6C4C-B8B8-86B4372BE19F}" vid="{DBACA91A-5FD3-6A46-A637-F671371FD1B8}"/>
    </a:ext>
  </a:extLst>
</a:theme>
</file>

<file path=ppt/theme/theme4.xml><?xml version="1.0" encoding="utf-8"?>
<a:theme xmlns:a="http://schemas.openxmlformats.org/drawingml/2006/main" name="2_Conception personnalisée">
  <a:themeElements>
    <a:clrScheme name="SESAR 3">
      <a:dk1>
        <a:srgbClr val="002F6E"/>
      </a:dk1>
      <a:lt1>
        <a:srgbClr val="009DD9"/>
      </a:lt1>
      <a:dk2>
        <a:srgbClr val="79B51D"/>
      </a:dk2>
      <a:lt2>
        <a:srgbClr val="F2DB00"/>
      </a:lt2>
      <a:accent1>
        <a:srgbClr val="79B51D"/>
      </a:accent1>
      <a:accent2>
        <a:srgbClr val="009DD9"/>
      </a:accent2>
      <a:accent3>
        <a:srgbClr val="BDCD00"/>
      </a:accent3>
      <a:accent4>
        <a:srgbClr val="F2DB00"/>
      </a:accent4>
      <a:accent5>
        <a:srgbClr val="E08A00"/>
      </a:accent5>
      <a:accent6>
        <a:srgbClr val="009DD9"/>
      </a:accent6>
      <a:hlink>
        <a:srgbClr val="001F59"/>
      </a:hlink>
      <a:folHlink>
        <a:srgbClr val="009D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arJU" id="{141B2CD0-5E05-6C4C-B8B8-86B4372BE19F}" vid="{5EB581FF-E5D4-6345-83F6-8C6F2A1A2AED}"/>
    </a:ext>
  </a:extLst>
</a:theme>
</file>

<file path=ppt/theme/theme5.xml><?xml version="1.0" encoding="utf-8"?>
<a:theme xmlns:a="http://schemas.openxmlformats.org/drawingml/2006/main" name="1_Thème Office">
  <a:themeElements>
    <a:clrScheme name="SESAR 5">
      <a:dk1>
        <a:srgbClr val="002F6E"/>
      </a:dk1>
      <a:lt1>
        <a:srgbClr val="FFFFFF"/>
      </a:lt1>
      <a:dk2>
        <a:srgbClr val="79B51D"/>
      </a:dk2>
      <a:lt2>
        <a:srgbClr val="F2DB00"/>
      </a:lt2>
      <a:accent1>
        <a:srgbClr val="79B51D"/>
      </a:accent1>
      <a:accent2>
        <a:srgbClr val="009DD9"/>
      </a:accent2>
      <a:accent3>
        <a:srgbClr val="001F59"/>
      </a:accent3>
      <a:accent4>
        <a:srgbClr val="F2DB00"/>
      </a:accent4>
      <a:accent5>
        <a:srgbClr val="E08A00"/>
      </a:accent5>
      <a:accent6>
        <a:srgbClr val="009DD9"/>
      </a:accent6>
      <a:hlink>
        <a:srgbClr val="001F59"/>
      </a:hlink>
      <a:folHlink>
        <a:srgbClr val="009D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arJU" id="{141B2CD0-5E05-6C4C-B8B8-86B4372BE19F}" vid="{DBACA91A-5FD3-6A46-A637-F671371FD1B8}"/>
    </a:ext>
  </a:extLst>
</a:theme>
</file>

<file path=ppt/theme/theme6.xml><?xml version="1.0" encoding="utf-8"?>
<a:theme xmlns:a="http://schemas.openxmlformats.org/drawingml/2006/main" name="2_Thème Offic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Thème Office">
  <a:themeElements>
    <a:clrScheme name="SESAR 5">
      <a:dk1>
        <a:srgbClr val="002F6E"/>
      </a:dk1>
      <a:lt1>
        <a:srgbClr val="FFFFFF"/>
      </a:lt1>
      <a:dk2>
        <a:srgbClr val="79B51D"/>
      </a:dk2>
      <a:lt2>
        <a:srgbClr val="F2DB00"/>
      </a:lt2>
      <a:accent1>
        <a:srgbClr val="79B51D"/>
      </a:accent1>
      <a:accent2>
        <a:srgbClr val="009DD9"/>
      </a:accent2>
      <a:accent3>
        <a:srgbClr val="001F59"/>
      </a:accent3>
      <a:accent4>
        <a:srgbClr val="F2DB00"/>
      </a:accent4>
      <a:accent5>
        <a:srgbClr val="E08A00"/>
      </a:accent5>
      <a:accent6>
        <a:srgbClr val="009DD9"/>
      </a:accent6>
      <a:hlink>
        <a:srgbClr val="001F59"/>
      </a:hlink>
      <a:folHlink>
        <a:srgbClr val="009D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arJU" id="{141B2CD0-5E05-6C4C-B8B8-86B4372BE19F}" vid="{DBACA91A-5FD3-6A46-A637-F671371FD1B8}"/>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p:Policy xmlns:p="office.server.policy" id="" local="true">
  <p:Name>IDMS Document</p:Name>
  <p:Description/>
  <p:Statement/>
  <p:PolicyItems>
    <p:PolicyItem featureId="Microsoft.Office.RecordsManagement.PolicyFeatures.Expiration" staticId="0x01010046A7623DD5BCC7448A0CB275D0ABF4C4|-873455637" UniqueId="6336633c-f2ba-4d5c-a347-e43a57a48a6c">
      <p:Name>Retention</p:Name>
      <p:Description>Automatic scheduling of content for processing, and performing a retention action on content that has reached its due date.</p:Description>
      <p:CustomData>
        <Schedules nextStageId="3">
          <Schedule type="Default">
            <stages>
              <data stageId="1" stageDeleted="true"/>
              <data stageId="2">
                <formula id="Microsoft.Office.RecordsManagement.PolicyFeatures.Expiration.Formula.BuiltIn">
                  <number>5</number>
                  <property>Modified</property>
                  <period>years</period>
                </formula>
                <action type="workflow" id="86da5a2d-dda5-4912-afc3-71dc29d12ad8"/>
              </data>
            </stages>
          </Schedule>
        </Schedules>
      </p:CustomData>
    </p:PolicyItem>
    <p:PolicyItem featureId="Microsoft.Office.RecordsManagement.PolicyFeatures.PolicyAudit" staticId="0x01010046A7623DD5BCC7448A0CB275D0ABF4C4|1665009279" UniqueId="e01e9727-4b21-4d1d-b6ce-6013aec51944">
      <p:Name>Auditing</p:Name>
      <p:Description>Audits user actions on documents and list items to the Audit Log.</p:Description>
      <p:CustomData>
        <Audit>
          <DeleteRestore/>
        </Audit>
      </p:CustomData>
    </p:PolicyItem>
  </p:PolicyItems>
</p:Policy>
</file>

<file path=customXml/item3.xml><?xml version="1.0" encoding="utf-8"?>
<p:properties xmlns:p="http://schemas.microsoft.com/office/2006/metadata/properties" xmlns:xsi="http://www.w3.org/2001/XMLSchema-instance" xmlns:pc="http://schemas.microsoft.com/office/infopath/2007/PartnerControls">
  <documentManagement>
    <TaxCatchAll xmlns="2ec63619-3844-40e7-9e28-7c36eb199f00"/>
    <IDMS_DateOfPublication xmlns="2ec63619-3844-40e7-9e28-7c36eb199f00" xsi:nil="true"/>
    <IDMS_Published xmlns="2ec63619-3844-40e7-9e28-7c36eb199f00">false</IDMS_Published>
    <IDMS_Classification xmlns="2ec63619-3844-40e7-9e28-7c36eb199f00">Public</IDMS_Classification>
    <IDMS_EditionNumber xmlns="2ec63619-3844-40e7-9e28-7c36eb199f00">2</IDMS_EditionNumber>
    <hdf5398eddc64a9c8c6cebfa56258d72 xmlns="2ec63619-3844-40e7-9e28-7c36eb199f00">
      <Terms xmlns="http://schemas.microsoft.com/office/infopath/2007/PartnerControls"/>
    </hdf5398eddc64a9c8c6cebfa56258d72>
    <IDMS_Registered xmlns="2ec63619-3844-40e7-9e28-7c36eb199f00">false</IDMS_Registered>
    <IDMS_DateOfExpiry xmlns="2ec63619-3844-40e7-9e28-7c36eb199f00" xsi:nil="true"/>
    <IDMS_DocumentStatus xmlns="2ec63619-3844-40e7-9e28-7c36eb199f00">Under Review</IDMS_DocumentStatus>
    <IDMS_SJUOwner xmlns="2ec63619-3844-40e7-9e28-7c36eb199f00">
      <UserInfo>
        <DisplayName>Manuela Alfé</DisplayName>
        <AccountId>94</AccountId>
        <AccountType/>
      </UserInfo>
    </IDMS_SJUOwner>
    <IDMS_DateOfEntryIntoForce xmlns="2ec63619-3844-40e7-9e28-7c36eb199f00" xsi:nil="true"/>
    <IDMS_CommunicationType xmlns="2ec63619-3844-40e7-9e28-7c36eb199f00" xsi:nil="true"/>
    <h2b2646b3646492a81ac198cf1bbda1b xmlns="2ec63619-3844-40e7-9e28-7c36eb199f00">
      <Terms xmlns="http://schemas.microsoft.com/office/infopath/2007/PartnerControls"/>
    </h2b2646b3646492a81ac198cf1bbda1b>
    <IDMS_Reference xmlns="2ec63619-3844-40e7-9e28-7c36eb199f00" xsi:nil="true"/>
    <TaxKeywordTaxHTField xmlns="2ec63619-3844-40e7-9e28-7c36eb199f00">
      <Terms xmlns="http://schemas.microsoft.com/office/infopath/2007/PartnerControls"/>
    </TaxKeywordTaxHTField>
    <_dlc_ExpireDateSaved xmlns="http://schemas.microsoft.com/sharepoint/v3" xsi:nil="true"/>
    <_dlc_ExpireDate xmlns="http://schemas.microsoft.com/sharepoint/v3">2028-07-07T10:01:14+00:00</_dlc_ExpireDate>
  </documentManagement>
</p:properties>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Communication" ma:contentTypeID="0x01010046A7623DD5BCC7448A0CB275D0ABF4C40100705E3E7E253E2346A3C7CEDBACE2FBBE" ma:contentTypeVersion="28" ma:contentTypeDescription="Create a new document." ma:contentTypeScope="" ma:versionID="96357faee7ccc09d9c27abd4bfeceee4">
  <xsd:schema xmlns:xsd="http://www.w3.org/2001/XMLSchema" xmlns:xs="http://www.w3.org/2001/XMLSchema" xmlns:p="http://schemas.microsoft.com/office/2006/metadata/properties" xmlns:ns1="http://schemas.microsoft.com/sharepoint/v3" xmlns:ns2="2ec63619-3844-40e7-9e28-7c36eb199f00" targetNamespace="http://schemas.microsoft.com/office/2006/metadata/properties" ma:root="true" ma:fieldsID="8750fb2cb987c5b1822d4c68fa96a549" ns1:_="" ns2:_="">
    <xsd:import namespace="http://schemas.microsoft.com/sharepoint/v3"/>
    <xsd:import namespace="2ec63619-3844-40e7-9e28-7c36eb199f00"/>
    <xsd:element name="properties">
      <xsd:complexType>
        <xsd:sequence>
          <xsd:element name="documentManagement">
            <xsd:complexType>
              <xsd:all>
                <xsd:element ref="ns2:IDMS_Classification"/>
                <xsd:element ref="ns2:IDMS_DateOfPublication" minOccurs="0"/>
                <xsd:element ref="ns2:IDMS_DocumentStatus"/>
                <xsd:element ref="ns2:IDMS_EditionNumber"/>
                <xsd:element ref="ns2:IDMS_Published" minOccurs="0"/>
                <xsd:element ref="ns2:IDMS_Registered" minOccurs="0"/>
                <xsd:element ref="ns2:IDMS_SJUOwner" minOccurs="0"/>
                <xsd:element ref="ns2:IDMS_CommunicationType" minOccurs="0"/>
                <xsd:element ref="ns2:IDMS_DateOfEntryIntoForce" minOccurs="0"/>
                <xsd:element ref="ns2:IDMS_DateOfExpiry" minOccurs="0"/>
                <xsd:element ref="ns2:hdf5398eddc64a9c8c6cebfa56258d72" minOccurs="0"/>
                <xsd:element ref="ns2:TaxCatchAll" minOccurs="0"/>
                <xsd:element ref="ns2:TaxCatchAllLabel" minOccurs="0"/>
                <xsd:element ref="ns2:IDMS_Reference" minOccurs="0"/>
                <xsd:element ref="ns1:_dlc_Exempt" minOccurs="0"/>
                <xsd:element ref="ns1:_dlc_ExpireDateSaved" minOccurs="0"/>
                <xsd:element ref="ns1:_dlc_ExpireDate" minOccurs="0"/>
                <xsd:element ref="ns2:TaxKeywordTaxHTField" minOccurs="0"/>
                <xsd:element ref="ns2:h2b2646b3646492a81ac198cf1bbda1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3" nillable="true" ma:displayName="Exempt from Policy" ma:description="" ma:hidden="true" ma:internalName="_dlc_Exempt" ma:readOnly="true">
      <xsd:simpleType>
        <xsd:restriction base="dms:Unknown"/>
      </xsd:simpleType>
    </xsd:element>
    <xsd:element name="_dlc_ExpireDateSaved" ma:index="24" nillable="true" ma:displayName="Original Expiration Date" ma:description="" ma:hidden="true" ma:internalName="_dlc_ExpireDateSaved" ma:readOnly="true">
      <xsd:simpleType>
        <xsd:restriction base="dms:DateTime"/>
      </xsd:simpleType>
    </xsd:element>
    <xsd:element name="_dlc_ExpireDate" ma:index="25"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ec63619-3844-40e7-9e28-7c36eb199f00" elementFormDefault="qualified">
    <xsd:import namespace="http://schemas.microsoft.com/office/2006/documentManagement/types"/>
    <xsd:import namespace="http://schemas.microsoft.com/office/infopath/2007/PartnerControls"/>
    <xsd:element name="IDMS_Classification" ma:index="8" ma:displayName="Classification" ma:default="Public" ma:format="Dropdown" ma:internalName="Classification" ma:readOnly="false">
      <xsd:simpleType>
        <xsd:restriction base="dms:Choice">
          <xsd:enumeration value="Public"/>
          <xsd:enumeration value="Confidential"/>
          <xsd:enumeration value="SJU Restricted"/>
          <xsd:enumeration value="SESAR Secret"/>
        </xsd:restriction>
      </xsd:simpleType>
    </xsd:element>
    <xsd:element name="IDMS_DateOfPublication" ma:index="9" nillable="true" ma:displayName="Date of External Publication" ma:format="DateOnly" ma:internalName="Date_x0020_of_x0020_External_x0020_Publication">
      <xsd:simpleType>
        <xsd:restriction base="dms:DateTime"/>
      </xsd:simpleType>
    </xsd:element>
    <xsd:element name="IDMS_DocumentStatus" ma:index="10" ma:displayName="Document Status" ma:default="Draft" ma:format="Dropdown" ma:internalName="Document_x0020_Status" ma:readOnly="false">
      <xsd:simpleType>
        <xsd:restriction base="dms:Choice">
          <xsd:enumeration value="Draft"/>
          <xsd:enumeration value="Under Review"/>
          <xsd:enumeration value="Approved"/>
          <xsd:enumeration value="External"/>
          <xsd:enumeration value="Archived"/>
        </xsd:restriction>
      </xsd:simpleType>
    </xsd:element>
    <xsd:element name="IDMS_EditionNumber" ma:index="11" ma:displayName="Edition Number" ma:default="00.01" ma:internalName="Edition_x0020_Number" ma:readOnly="false">
      <xsd:simpleType>
        <xsd:restriction base="dms:Text">
          <xsd:maxLength value="5"/>
        </xsd:restriction>
      </xsd:simpleType>
    </xsd:element>
    <xsd:element name="IDMS_Published" ma:index="12" nillable="true" ma:displayName="Published Externally" ma:internalName="Published_x0020_Externally">
      <xsd:simpleType>
        <xsd:restriction base="dms:Boolean"/>
      </xsd:simpleType>
    </xsd:element>
    <xsd:element name="IDMS_Registered" ma:index="13" nillable="true" ma:displayName="Registered" ma:internalName="Registered">
      <xsd:simpleType>
        <xsd:restriction base="dms:Boolean"/>
      </xsd:simpleType>
    </xsd:element>
    <xsd:element name="IDMS_SJUOwner" ma:index="14" nillable="true" ma:displayName="SJU Owner" ma:list="UserInfo" ma:SearchPeopleOnly="false" ma:SharePointGroup="0" ma:internalName="SJU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DMS_CommunicationType" ma:index="15" nillable="true" ma:displayName="Communication Type" ma:format="Dropdown" ma:internalName="Communication_x0020_Type" ma:readOnly="false">
      <xsd:simpleType>
        <xsd:restriction base="dms:Choice">
          <xsd:enumeration value="Agenda"/>
          <xsd:enumeration value="Brochure"/>
          <xsd:enumeration value="Catalogue"/>
          <xsd:enumeration value="Email"/>
          <xsd:enumeration value="​Information Circular"/>
          <xsd:enumeration value="Letter"/>
          <xsd:enumeration value="Memo"/>
          <xsd:enumeration value="Note to File"/>
          <xsd:enumeration value="Presentation"/>
          <xsd:enumeration value="Press release"/>
          <xsd:enumeration value="Request"/>
          <xsd:enumeration value="Training"/>
        </xsd:restriction>
      </xsd:simpleType>
    </xsd:element>
    <xsd:element name="IDMS_DateOfEntryIntoForce" ma:index="16" nillable="true" ma:displayName="Date of Entry into Force" ma:format="DateOnly" ma:internalName="Date_x0020_of_x0020_Entry_x0020_into_x0020_Force">
      <xsd:simpleType>
        <xsd:restriction base="dms:DateTime"/>
      </xsd:simpleType>
    </xsd:element>
    <xsd:element name="IDMS_DateOfExpiry" ma:index="17" nillable="true" ma:displayName="Date of Expiry" ma:default="" ma:format="DateOnly" ma:internalName="Date_x0020_of_x0020_Expiry">
      <xsd:simpleType>
        <xsd:restriction base="dms:DateTime"/>
      </xsd:simpleType>
    </xsd:element>
    <xsd:element name="hdf5398eddc64a9c8c6cebfa56258d72" ma:index="18" nillable="true" ma:taxonomy="true" ma:internalName="hdf5398eddc64a9c8c6cebfa56258d72" ma:taxonomyFieldName="Meeting_x002F_Event_x0020_Reference" ma:displayName="Meeting/Event Reference" ma:fieldId="{1df5398e-ddc6-4a9c-8c6c-ebfa56258d72}" ma:sspId="6c837f22-4de4-4b3d-a3b5-a93a88f66867" ma:termSetId="5f459ac6-f551-4932-beea-fcb080fd1527" ma:anchorId="00000000-0000-0000-0000-000000000000" ma:open="false" ma:isKeyword="false">
      <xsd:complexType>
        <xsd:sequence>
          <xsd:element ref="pc:Terms" minOccurs="0" maxOccurs="1"/>
        </xsd:sequence>
      </xsd:complexType>
    </xsd:element>
    <xsd:element name="TaxCatchAll" ma:index="19" nillable="true" ma:displayName="Taxonomy Catch All Column" ma:description="" ma:hidden="true" ma:list="{f9fc73c7-2f9c-4d7c-8fcd-dd056cd36a3d}" ma:internalName="TaxCatchAll" ma:showField="CatchAllData" ma:web="2ec63619-3844-40e7-9e28-7c36eb199f00">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description="" ma:hidden="true" ma:list="{f9fc73c7-2f9c-4d7c-8fcd-dd056cd36a3d}" ma:internalName="TaxCatchAllLabel" ma:readOnly="true" ma:showField="CatchAllDataLabel" ma:web="2ec63619-3844-40e7-9e28-7c36eb199f00">
      <xsd:complexType>
        <xsd:complexContent>
          <xsd:extension base="dms:MultiChoiceLookup">
            <xsd:sequence>
              <xsd:element name="Value" type="dms:Lookup" maxOccurs="unbounded" minOccurs="0" nillable="true"/>
            </xsd:sequence>
          </xsd:extension>
        </xsd:complexContent>
      </xsd:complexType>
    </xsd:element>
    <xsd:element name="IDMS_Reference" ma:index="22" nillable="true" ma:displayName="Reference" ma:internalName="Reference">
      <xsd:simpleType>
        <xsd:restriction base="dms:Text"/>
      </xsd:simpleType>
    </xsd:element>
    <xsd:element name="TaxKeywordTaxHTField" ma:index="26" nillable="true" ma:taxonomy="true" ma:internalName="TaxKeywordTaxHTField" ma:taxonomyFieldName="TaxKeyword" ma:displayName="Enterprise Keywords" ma:fieldId="{23f27201-bee3-471e-b2e7-b64fd8b7ca38}" ma:taxonomyMulti="true" ma:sspId="6c837f22-4de4-4b3d-a3b5-a93a88f66867" ma:termSetId="00000000-0000-0000-0000-000000000000" ma:anchorId="00000000-0000-0000-0000-000000000000" ma:open="true" ma:isKeyword="true">
      <xsd:complexType>
        <xsd:sequence>
          <xsd:element ref="pc:Terms" minOccurs="0" maxOccurs="1"/>
        </xsd:sequence>
      </xsd:complexType>
    </xsd:element>
    <xsd:element name="h2b2646b3646492a81ac198cf1bbda1b" ma:index="28" nillable="true" ma:taxonomy="true" ma:internalName="h2b2646b3646492a81ac198cf1bbda1b" ma:taxonomyFieldName="Contract_x0020_Reference" ma:displayName="Contract Reference" ma:default="" ma:fieldId="{12b2646b-3646-492a-81ac-198cf1bbda1b}" ma:sspId="6c837f22-4de4-4b3d-a3b5-a93a88f66867" ma:termSetId="f8bdab08-702d-44c2-ad76-3beb6b0482b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F89F4D-1F4A-45EB-8AC5-067EA4963AC2}">
  <ds:schemaRefs>
    <ds:schemaRef ds:uri="http://schemas.microsoft.com/sharepoint/v3/contenttype/forms"/>
  </ds:schemaRefs>
</ds:datastoreItem>
</file>

<file path=customXml/itemProps2.xml><?xml version="1.0" encoding="utf-8"?>
<ds:datastoreItem xmlns:ds="http://schemas.openxmlformats.org/officeDocument/2006/customXml" ds:itemID="{DF149755-941B-42B6-97AE-38B517F3AFD4}">
  <ds:schemaRefs>
    <ds:schemaRef ds:uri="office.server.policy"/>
  </ds:schemaRefs>
</ds:datastoreItem>
</file>

<file path=customXml/itemProps3.xml><?xml version="1.0" encoding="utf-8"?>
<ds:datastoreItem xmlns:ds="http://schemas.openxmlformats.org/officeDocument/2006/customXml" ds:itemID="{260BD923-77A2-4F57-8B2F-A516B4E4B214}">
  <ds:schemaRefs>
    <ds:schemaRef ds:uri="http://schemas.microsoft.com/office/2006/documentManagement/types"/>
    <ds:schemaRef ds:uri="http://purl.org/dc/terms/"/>
    <ds:schemaRef ds:uri="2ec63619-3844-40e7-9e28-7c36eb199f00"/>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http://www.w3.org/XML/1998/namespace"/>
  </ds:schemaRefs>
</ds:datastoreItem>
</file>

<file path=customXml/itemProps4.xml><?xml version="1.0" encoding="utf-8"?>
<ds:datastoreItem xmlns:ds="http://schemas.openxmlformats.org/officeDocument/2006/customXml" ds:itemID="{EDBB86A0-628C-4B34-A7E3-415AEE08CE2C}">
  <ds:schemaRefs>
    <ds:schemaRef ds:uri="http://schemas.microsoft.com/sharepoint/events"/>
  </ds:schemaRefs>
</ds:datastoreItem>
</file>

<file path=customXml/itemProps5.xml><?xml version="1.0" encoding="utf-8"?>
<ds:datastoreItem xmlns:ds="http://schemas.openxmlformats.org/officeDocument/2006/customXml" ds:itemID="{AE025458-54C0-47F6-87D1-CDC138ACAC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ec63619-3844-40e7-9e28-7c36eb199f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SESAR3JU PPT template</Template>
  <TotalTime>9490</TotalTime>
  <Words>5043</Words>
  <Application>Microsoft Office PowerPoint</Application>
  <PresentationFormat>Widescreen</PresentationFormat>
  <Paragraphs>692</Paragraphs>
  <Slides>73</Slides>
  <Notes>13</Notes>
  <HiddenSlides>2</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73</vt:i4>
      </vt:variant>
    </vt:vector>
  </HeadingPairs>
  <TitlesOfParts>
    <vt:vector size="89" baseType="lpstr">
      <vt:lpstr>ＭＳ Ｐゴシック</vt:lpstr>
      <vt:lpstr>Arial</vt:lpstr>
      <vt:lpstr>Calibri</vt:lpstr>
      <vt:lpstr>Calibri Light</vt:lpstr>
      <vt:lpstr>DINPro-Bold</vt:lpstr>
      <vt:lpstr>Times New Roman</vt:lpstr>
      <vt:lpstr>Verdana</vt:lpstr>
      <vt:lpstr>Wingdings</vt:lpstr>
      <vt:lpstr>Conception personnalisée</vt:lpstr>
      <vt:lpstr>1_Conception personnalisée</vt:lpstr>
      <vt:lpstr>Thème Office</vt:lpstr>
      <vt:lpstr>2_Conception personnalisée</vt:lpstr>
      <vt:lpstr>1_Thème Office</vt:lpstr>
      <vt:lpstr>2_Thème Office</vt:lpstr>
      <vt:lpstr>Office Theme</vt:lpstr>
      <vt:lpstr>4_Thème Office</vt:lpstr>
      <vt:lpstr>PowerPoint Presentation</vt:lpstr>
      <vt:lpstr>Before starting the meeting… - The meeting will be recorded – please let us know if you do not agree - Participants will be muted during the speakers’ presentations – please use the chat to ask your questions - The presentation and the recording will be available on SESAR 3 JU website</vt:lpstr>
      <vt:lpstr>PowerPoint Presentation</vt:lpstr>
      <vt:lpstr>PowerPoint Presentation</vt:lpstr>
      <vt:lpstr>New vision aims at delivering a digital European sky by 2040</vt:lpstr>
      <vt:lpstr>SESAR 3 JU a new instrument to implement the vision</vt:lpstr>
      <vt:lpstr>Connected to policy and regulation</vt:lpstr>
      <vt:lpstr>SESAR 3 JU Work Programmes</vt:lpstr>
      <vt:lpstr>SESAR 3 Calls</vt:lpstr>
      <vt:lpstr>PowerPoint Presentation</vt:lpstr>
      <vt:lpstr>PowerPoint Presentation</vt:lpstr>
      <vt:lpstr>ER-02 Call structure</vt:lpstr>
      <vt:lpstr>SESAR 3 Programme  principles (ER proposal template section 2.1)</vt:lpstr>
      <vt:lpstr>WA 1 Excellence science and outreach </vt:lpstr>
      <vt:lpstr>WA 1 Excellence science and outreach </vt:lpstr>
      <vt:lpstr>WA 2 ATM application-oriented research</vt:lpstr>
      <vt:lpstr>WA 2 ATM application-oriented research</vt:lpstr>
      <vt:lpstr>PowerPoint Presentation</vt:lpstr>
      <vt:lpstr>SESAR 3 JU project handbook</vt:lpstr>
      <vt:lpstr>Grant &amp; project management – key milestones </vt:lpstr>
      <vt:lpstr>Project initiation – project kick-off meeting</vt:lpstr>
      <vt:lpstr>SESAR solutions</vt:lpstr>
      <vt:lpstr>Key exploratory research deliverables</vt:lpstr>
      <vt:lpstr>Performance management</vt:lpstr>
      <vt:lpstr>Maturity assessment</vt:lpstr>
      <vt:lpstr>Quality assessment of deliverables</vt:lpstr>
      <vt:lpstr>EASA in your proposals </vt:lpstr>
      <vt:lpstr>Final considerations</vt:lpstr>
      <vt:lpstr>PowerPoint Presentation</vt:lpstr>
      <vt:lpstr>Communication is a contractual obligation</vt:lpstr>
      <vt:lpstr>Promote activities according to a communications plan</vt:lpstr>
      <vt:lpstr>Display logos of funding bodies and disclaimer</vt:lpstr>
      <vt:lpstr>Additional SESAR 3 JU branding components</vt:lpstr>
      <vt:lpstr>Coordinate all planned activities between consortia members and with the SESAR 3 JU</vt:lpstr>
      <vt:lpstr>PowerPoint Presentation</vt:lpstr>
      <vt:lpstr>PowerPoint Presentation</vt:lpstr>
      <vt:lpstr>Admissibility</vt:lpstr>
      <vt:lpstr>Eligibility</vt:lpstr>
      <vt:lpstr>Who is eligible for funding?</vt:lpstr>
      <vt:lpstr>Associated Countries</vt:lpstr>
      <vt:lpstr>Activities eligible for funding</vt:lpstr>
      <vt:lpstr>Maximum funding rates- DES calls</vt:lpstr>
      <vt:lpstr> SPECIFIC CALL CONDITIONS - ER CALL</vt:lpstr>
      <vt:lpstr>Standard evaluation process</vt:lpstr>
      <vt:lpstr>Ethics review</vt:lpstr>
      <vt:lpstr>Security scrutiny</vt:lpstr>
      <vt:lpstr>Open Science across the programme</vt:lpstr>
      <vt:lpstr>Measures to maximise impact</vt:lpstr>
      <vt:lpstr>Specific dissemination and exploitation obligations for DES projects</vt:lpstr>
      <vt:lpstr>PowerPoint Presentation</vt:lpstr>
      <vt:lpstr>Cost categories in HE</vt:lpstr>
      <vt:lpstr>A. Personnel Costs</vt:lpstr>
      <vt:lpstr>PowerPoint Presentation</vt:lpstr>
      <vt:lpstr>PowerPoint Presentation</vt:lpstr>
      <vt:lpstr>PowerPoint Presentation</vt:lpstr>
      <vt:lpstr>PowerPoint Presentation</vt:lpstr>
      <vt:lpstr>PowerPoint Presentation</vt:lpstr>
      <vt:lpstr>B. Subcontracting</vt:lpstr>
      <vt:lpstr>C. Purchase Costs</vt:lpstr>
      <vt:lpstr>Certificate on financial statements</vt:lpstr>
      <vt:lpstr>D. Indirect costs</vt:lpstr>
      <vt:lpstr>PowerPoint Presentation</vt:lpstr>
      <vt:lpstr>FINDING INFORMATION</vt:lpstr>
      <vt:lpstr>Available Information</vt:lpstr>
      <vt:lpstr>Available Information /1</vt:lpstr>
      <vt:lpstr>Available Information /2</vt:lpstr>
      <vt:lpstr>Finding Support /1</vt:lpstr>
      <vt:lpstr>Finding support /2</vt:lpstr>
      <vt:lpstr>In Summary</vt:lpstr>
      <vt:lpstr>PREPARING YOUR PROPOSAL </vt:lpstr>
      <vt:lpstr>Electronic submission</vt:lpstr>
      <vt:lpstr>In summary </vt:lpstr>
      <vt:lpstr>PowerPoint Presentation</vt:lpstr>
    </vt:vector>
  </TitlesOfParts>
  <Company>EUROCONTROL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day ER_IR1 calls</dc:title>
  <dc:creator>Marouan Chida</dc:creator>
  <cp:keywords/>
  <cp:lastModifiedBy>Manuela Alfé</cp:lastModifiedBy>
  <cp:revision>586</cp:revision>
  <cp:lastPrinted>2022-04-22T06:56:04Z</cp:lastPrinted>
  <dcterms:created xsi:type="dcterms:W3CDTF">2022-01-26T13:32:44Z</dcterms:created>
  <dcterms:modified xsi:type="dcterms:W3CDTF">2023-07-07T14:59:24Z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0x01010046A7623DD5BCC7448A0CB275D0ABF4C40100705E3E7E253E2346A3C7CEDBACE2FBBE</vt:lpwstr>
  </property>
  <property fmtid="{D5CDD505-2E9C-101B-9397-08002B2CF9AE}" pid="3" name="_dlc_policyId">
    <vt:lpwstr>0x01010046A7623DD5BCC7448A0CB275D0ABF4C4|-873455637</vt:lpwstr>
  </property>
  <property fmtid="{D5CDD505-2E9C-101B-9397-08002B2CF9AE}" pid="4" name="ItemRetentionFormula">
    <vt:lpwstr>&lt;formula id="Microsoft.Office.RecordsManagement.PolicyFeatures.Expiration.Formula.BuiltIn"&gt;&lt;number&gt;5&lt;/number&gt;&lt;property&gt;Modified&lt;/property&gt;&lt;period&gt;years&lt;/period&gt;&lt;/formula&gt;</vt:lpwstr>
  </property>
  <property fmtid="{D5CDD505-2E9C-101B-9397-08002B2CF9AE}" pid="5" name="hffb6e430afe4e028d49de44726b77b1">
    <vt:lpwstr/>
  </property>
  <property fmtid="{D5CDD505-2E9C-101B-9397-08002B2CF9AE}" pid="6" name="TaxKeyword">
    <vt:lpwstr/>
  </property>
  <property fmtid="{D5CDD505-2E9C-101B-9397-08002B2CF9AE}" pid="7" name="Contract Reference">
    <vt:lpwstr/>
  </property>
  <property fmtid="{D5CDD505-2E9C-101B-9397-08002B2CF9AE}" pid="8" name="Meeting/Event Reference">
    <vt:lpwstr/>
  </property>
  <property fmtid="{D5CDD505-2E9C-101B-9397-08002B2CF9AE}" pid="9" name="Counterpart">
    <vt:lpwstr/>
  </property>
  <property fmtid="{D5CDD505-2E9C-101B-9397-08002B2CF9AE}" pid="10" name="k188c68295da49f8b8aaba89b0428a25">
    <vt:lpwstr/>
  </property>
  <property fmtid="{D5CDD505-2E9C-101B-9397-08002B2CF9AE}" pid="11" name="k225c6f7973d4da68f27e9ecf639bfd5">
    <vt:lpwstr/>
  </property>
  <property fmtid="{D5CDD505-2E9C-101B-9397-08002B2CF9AE}" pid="12" name="Process Domain">
    <vt:lpwstr/>
  </property>
  <property fmtid="{D5CDD505-2E9C-101B-9397-08002B2CF9AE}" pid="13" name="Contract Type">
    <vt:lpwstr/>
  </property>
  <property fmtid="{D5CDD505-2E9C-101B-9397-08002B2CF9AE}" pid="14" name="SharedWithUsers">
    <vt:lpwstr>94;#Manuela Alfé;#47;#Benoit Fonck;#71;#Alfredo Gomez;#88;#Luca Crecco</vt:lpwstr>
  </property>
</Properties>
</file>